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73"/>
  </p:notesMasterIdLst>
  <p:handoutMasterIdLst>
    <p:handoutMasterId r:id="rId74"/>
  </p:handoutMasterIdLst>
  <p:sldIdLst>
    <p:sldId id="258" r:id="rId3"/>
    <p:sldId id="260" r:id="rId4"/>
    <p:sldId id="257" r:id="rId5"/>
    <p:sldId id="259" r:id="rId6"/>
    <p:sldId id="361" r:id="rId7"/>
    <p:sldId id="278" r:id="rId8"/>
    <p:sldId id="279" r:id="rId9"/>
    <p:sldId id="281" r:id="rId10"/>
    <p:sldId id="282" r:id="rId11"/>
    <p:sldId id="285" r:id="rId12"/>
    <p:sldId id="283" r:id="rId13"/>
    <p:sldId id="286" r:id="rId14"/>
    <p:sldId id="369" r:id="rId15"/>
    <p:sldId id="370" r:id="rId16"/>
    <p:sldId id="371" r:id="rId17"/>
    <p:sldId id="294" r:id="rId18"/>
    <p:sldId id="349" r:id="rId19"/>
    <p:sldId id="295" r:id="rId20"/>
    <p:sldId id="362" r:id="rId21"/>
    <p:sldId id="296" r:id="rId22"/>
    <p:sldId id="298" r:id="rId23"/>
    <p:sldId id="299" r:id="rId24"/>
    <p:sldId id="300" r:id="rId25"/>
    <p:sldId id="372" r:id="rId26"/>
    <p:sldId id="301" r:id="rId27"/>
    <p:sldId id="373" r:id="rId28"/>
    <p:sldId id="302" r:id="rId29"/>
    <p:sldId id="261" r:id="rId30"/>
    <p:sldId id="262" r:id="rId31"/>
    <p:sldId id="270" r:id="rId32"/>
    <p:sldId id="310" r:id="rId33"/>
    <p:sldId id="311" r:id="rId34"/>
    <p:sldId id="312" r:id="rId35"/>
    <p:sldId id="313" r:id="rId36"/>
    <p:sldId id="314" r:id="rId37"/>
    <p:sldId id="315" r:id="rId38"/>
    <p:sldId id="316" r:id="rId39"/>
    <p:sldId id="317" r:id="rId40"/>
    <p:sldId id="318" r:id="rId41"/>
    <p:sldId id="319" r:id="rId42"/>
    <p:sldId id="320" r:id="rId43"/>
    <p:sldId id="321" r:id="rId44"/>
    <p:sldId id="322" r:id="rId45"/>
    <p:sldId id="323" r:id="rId46"/>
    <p:sldId id="324" r:id="rId47"/>
    <p:sldId id="374" r:id="rId48"/>
    <p:sldId id="325" r:id="rId49"/>
    <p:sldId id="375" r:id="rId50"/>
    <p:sldId id="376" r:id="rId51"/>
    <p:sldId id="326" r:id="rId52"/>
    <p:sldId id="267" r:id="rId53"/>
    <p:sldId id="268" r:id="rId54"/>
    <p:sldId id="332" r:id="rId55"/>
    <p:sldId id="365" r:id="rId56"/>
    <p:sldId id="334" r:id="rId57"/>
    <p:sldId id="335" r:id="rId58"/>
    <p:sldId id="336" r:id="rId59"/>
    <p:sldId id="337" r:id="rId60"/>
    <p:sldId id="338" r:id="rId61"/>
    <p:sldId id="340" r:id="rId62"/>
    <p:sldId id="341" r:id="rId63"/>
    <p:sldId id="339" r:id="rId64"/>
    <p:sldId id="368" r:id="rId65"/>
    <p:sldId id="377" r:id="rId66"/>
    <p:sldId id="342" r:id="rId67"/>
    <p:sldId id="378" r:id="rId68"/>
    <p:sldId id="379" r:id="rId69"/>
    <p:sldId id="343" r:id="rId70"/>
    <p:sldId id="276" r:id="rId71"/>
    <p:sldId id="277" r:id="rId7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Guide to Conducting Regulatory Impact Analysis" id="{B9A35D0B-F63E-4359-8E92-EF4D0E9AC422}">
          <p14:sldIdLst>
            <p14:sldId id="258"/>
            <p14:sldId id="260"/>
            <p14:sldId id="257"/>
            <p14:sldId id="259"/>
            <p14:sldId id="361"/>
            <p14:sldId id="278"/>
            <p14:sldId id="279"/>
            <p14:sldId id="281"/>
            <p14:sldId id="282"/>
            <p14:sldId id="285"/>
            <p14:sldId id="283"/>
            <p14:sldId id="286"/>
            <p14:sldId id="369"/>
            <p14:sldId id="370"/>
            <p14:sldId id="371"/>
            <p14:sldId id="294"/>
            <p14:sldId id="349"/>
            <p14:sldId id="295"/>
            <p14:sldId id="362"/>
            <p14:sldId id="296"/>
            <p14:sldId id="298"/>
            <p14:sldId id="299"/>
            <p14:sldId id="300"/>
            <p14:sldId id="372"/>
            <p14:sldId id="301"/>
            <p14:sldId id="373"/>
            <p14:sldId id="302"/>
          </p14:sldIdLst>
        </p14:section>
        <p14:section name="Example 1" id="{0E41992E-EDC3-481D-93B6-6301DAF249E6}">
          <p14:sldIdLst>
            <p14:sldId id="261"/>
            <p14:sldId id="262"/>
            <p14:sldId id="270"/>
            <p14:sldId id="310"/>
            <p14:sldId id="311"/>
            <p14:sldId id="312"/>
            <p14:sldId id="313"/>
            <p14:sldId id="314"/>
            <p14:sldId id="315"/>
            <p14:sldId id="316"/>
            <p14:sldId id="317"/>
            <p14:sldId id="318"/>
            <p14:sldId id="319"/>
            <p14:sldId id="320"/>
            <p14:sldId id="321"/>
            <p14:sldId id="322"/>
            <p14:sldId id="323"/>
            <p14:sldId id="324"/>
            <p14:sldId id="374"/>
            <p14:sldId id="325"/>
            <p14:sldId id="375"/>
            <p14:sldId id="376"/>
            <p14:sldId id="326"/>
          </p14:sldIdLst>
        </p14:section>
        <p14:section name="Example 2" id="{35248DD5-2DEE-413D-828C-9874FB330F58}">
          <p14:sldIdLst>
            <p14:sldId id="267"/>
            <p14:sldId id="268"/>
            <p14:sldId id="332"/>
            <p14:sldId id="365"/>
            <p14:sldId id="334"/>
            <p14:sldId id="335"/>
            <p14:sldId id="336"/>
            <p14:sldId id="337"/>
            <p14:sldId id="338"/>
            <p14:sldId id="340"/>
            <p14:sldId id="341"/>
            <p14:sldId id="339"/>
            <p14:sldId id="368"/>
            <p14:sldId id="377"/>
            <p14:sldId id="342"/>
            <p14:sldId id="378"/>
            <p14:sldId id="379"/>
            <p14:sldId id="343"/>
          </p14:sldIdLst>
        </p14:section>
        <p14:section name="Resources" id="{FC9B1AF4-D946-4E2F-A409-199E55140A0F}">
          <p14:sldIdLst>
            <p14:sldId id="276"/>
          </p14:sldIdLst>
        </p14:section>
        <p14:section name="Contact Information" id="{04207721-8FDE-415A-BF8C-3690C595E509}">
          <p14:sldIdLst>
            <p14:sldId id="27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008080"/>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4146" autoAdjust="0"/>
  </p:normalViewPr>
  <p:slideViewPr>
    <p:cSldViewPr snapToGrid="0">
      <p:cViewPr varScale="1">
        <p:scale>
          <a:sx n="53" d="100"/>
          <a:sy n="53" d="100"/>
        </p:scale>
        <p:origin x="1083" y="45"/>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5" d="100"/>
          <a:sy n="75" d="100"/>
        </p:scale>
        <p:origin x="4092"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619D9A-2676-480B-A19A-278A46E5D530}"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D05194A2-63E5-4E5B-B4BF-E4E1ACB5B1DF}">
      <dgm:prSet phldrT="[Text]"/>
      <dgm:spPr>
        <a:xfrm>
          <a:off x="3365130" y="1832563"/>
          <a:ext cx="1307703" cy="1307703"/>
        </a:xfrm>
        <a:prstGeom prst="ellipse">
          <a:avLst/>
        </a:prstGeom>
        <a:solidFill>
          <a:srgbClr val="FFC000"/>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panose="020F0502020204030204"/>
              <a:ea typeface="+mn-ea"/>
              <a:cs typeface="+mn-cs"/>
            </a:rPr>
            <a:t>The Constrained Party</a:t>
          </a:r>
        </a:p>
      </dgm:t>
    </dgm:pt>
    <dgm:pt modelId="{77F7A8A4-D580-4422-86C5-69F2642A101E}" type="parTrans" cxnId="{D266E933-AC43-4F19-BC1E-3C965E6A2397}">
      <dgm:prSet/>
      <dgm:spPr/>
      <dgm:t>
        <a:bodyPr/>
        <a:lstStyle/>
        <a:p>
          <a:endParaRPr lang="en-US"/>
        </a:p>
      </dgm:t>
    </dgm:pt>
    <dgm:pt modelId="{E1998021-0EE5-4AC2-ADFB-C17ADCC291D3}" type="sibTrans" cxnId="{D266E933-AC43-4F19-BC1E-3C965E6A2397}">
      <dgm:prSet/>
      <dgm:spPr/>
      <dgm:t>
        <a:bodyPr/>
        <a:lstStyle/>
        <a:p>
          <a:endParaRPr lang="en-US"/>
        </a:p>
      </dgm:t>
    </dgm:pt>
    <dgm:pt modelId="{33C63E32-6323-4485-88F2-B55EBD7390DD}">
      <dgm:prSet phldrT="[Text]"/>
      <dgm:spPr>
        <a:xfrm>
          <a:off x="2824702" y="2896"/>
          <a:ext cx="2388558" cy="1307703"/>
        </a:xfrm>
        <a:prstGeom prst="ellipse">
          <a:avLst/>
        </a:prstGeom>
        <a:solidFill>
          <a:srgbClr val="00B0F0"/>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panose="020F0502020204030204"/>
              <a:ea typeface="+mn-ea"/>
              <a:cs typeface="+mn-cs"/>
            </a:rPr>
            <a:t>Group C Demands Goods or Services Supplied by the Constrained Party</a:t>
          </a:r>
        </a:p>
      </dgm:t>
    </dgm:pt>
    <dgm:pt modelId="{1E5C651B-9303-4501-B527-4A394DF3FD5D}" type="parTrans" cxnId="{DB7FEF03-C917-4CAC-8D20-0E03BBCDE3C8}">
      <dgm:prSet/>
      <dgm:spPr>
        <a:xfrm>
          <a:off x="3860356" y="1328636"/>
          <a:ext cx="317251" cy="501548"/>
        </a:xfrm>
        <a:prstGeom prst="upDownArrow">
          <a:avLst/>
        </a:prstGeom>
        <a:solidFill>
          <a:srgbClr val="99CB38">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B74453D5-A086-44FD-9CA2-7D36C3FC2E36}" type="sibTrans" cxnId="{DB7FEF03-C917-4CAC-8D20-0E03BBCDE3C8}">
      <dgm:prSet/>
      <dgm:spPr/>
      <dgm:t>
        <a:bodyPr/>
        <a:lstStyle/>
        <a:p>
          <a:endParaRPr lang="en-US"/>
        </a:p>
      </dgm:t>
    </dgm:pt>
    <dgm:pt modelId="{48C40B12-01C5-43E3-94F5-174E4C2D9AE6}">
      <dgm:prSet phldrT="[Text]"/>
      <dgm:spPr>
        <a:xfrm>
          <a:off x="5096795" y="2738831"/>
          <a:ext cx="2163568" cy="1307703"/>
        </a:xfrm>
        <a:prstGeom prst="ellipse">
          <a:avLst/>
        </a:prstGeom>
        <a:solidFill>
          <a:srgbClr val="99CB38">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panose="020F0502020204030204"/>
              <a:ea typeface="+mn-ea"/>
              <a:cs typeface="+mn-cs"/>
            </a:rPr>
            <a:t>Group B Supplies Goods or Services Demanded by the Constrained Party</a:t>
          </a:r>
        </a:p>
      </dgm:t>
    </dgm:pt>
    <dgm:pt modelId="{DC3EF54E-57C3-4ED1-97EA-98FB9098EB4D}" type="parTrans" cxnId="{5B42E213-731B-492E-AE70-4D077C82736E}">
      <dgm:prSet/>
      <dgm:spPr>
        <a:xfrm rot="1365912">
          <a:off x="4581014" y="2653089"/>
          <a:ext cx="729799" cy="444619"/>
        </a:xfrm>
        <a:prstGeom prst="leftRightArrow">
          <a:avLst/>
        </a:prstGeom>
        <a:solidFill>
          <a:srgbClr val="99CB38">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5D9C1B1D-DAA3-4D02-8DA6-AF7C323DEC67}" type="sibTrans" cxnId="{5B42E213-731B-492E-AE70-4D077C82736E}">
      <dgm:prSet/>
      <dgm:spPr/>
      <dgm:t>
        <a:bodyPr/>
        <a:lstStyle/>
        <a:p>
          <a:endParaRPr lang="en-US"/>
        </a:p>
      </dgm:t>
    </dgm:pt>
    <dgm:pt modelId="{1BAE6950-3E5D-4CFA-9366-589077DBD27A}">
      <dgm:prSet phldrT="[Text]"/>
      <dgm:spPr>
        <a:xfrm>
          <a:off x="927715" y="2732504"/>
          <a:ext cx="1983497" cy="1307703"/>
        </a:xfrm>
        <a:prstGeom prst="ellipse">
          <a:avLst/>
        </a:prstGeom>
        <a:solidFill>
          <a:srgbClr val="99CB38">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panose="020F0502020204030204"/>
              <a:ea typeface="+mn-ea"/>
              <a:cs typeface="+mn-cs"/>
            </a:rPr>
            <a:t>Group A Supplies Goods or Services Demand by the Constrained Party</a:t>
          </a:r>
        </a:p>
      </dgm:t>
    </dgm:pt>
    <dgm:pt modelId="{67DE2A41-4933-4C02-B5E9-829530DE8274}" type="parTrans" cxnId="{9DB33EB2-94E5-4DD8-AD0B-9EFE23C7CD3F}">
      <dgm:prSet/>
      <dgm:spPr>
        <a:xfrm rot="9407880">
          <a:off x="2737317" y="2660386"/>
          <a:ext cx="714322" cy="444619"/>
        </a:xfrm>
        <a:prstGeom prst="leftRightArrow">
          <a:avLst/>
        </a:prstGeom>
        <a:solidFill>
          <a:srgbClr val="99CB38">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E4068000-D0BB-4351-83D5-623242D925E7}" type="sibTrans" cxnId="{9DB33EB2-94E5-4DD8-AD0B-9EFE23C7CD3F}">
      <dgm:prSet/>
      <dgm:spPr/>
      <dgm:t>
        <a:bodyPr/>
        <a:lstStyle/>
        <a:p>
          <a:endParaRPr lang="en-US"/>
        </a:p>
      </dgm:t>
    </dgm:pt>
    <dgm:pt modelId="{C79159C2-0F07-4E14-8C5F-84503F4D3947}" type="pres">
      <dgm:prSet presAssocID="{59619D9A-2676-480B-A19A-278A46E5D530}" presName="Name0" presStyleCnt="0">
        <dgm:presLayoutVars>
          <dgm:chMax val="1"/>
          <dgm:dir/>
          <dgm:animLvl val="ctr"/>
          <dgm:resizeHandles val="exact"/>
        </dgm:presLayoutVars>
      </dgm:prSet>
      <dgm:spPr/>
    </dgm:pt>
    <dgm:pt modelId="{F330F99C-343A-4BC2-B0FB-0ECD56FFC80D}" type="pres">
      <dgm:prSet presAssocID="{D05194A2-63E5-4E5B-B4BF-E4E1ACB5B1DF}" presName="centerShape" presStyleLbl="node0" presStyleIdx="0" presStyleCnt="1" custAng="0"/>
      <dgm:spPr/>
    </dgm:pt>
    <dgm:pt modelId="{5F5D7AE8-4CC1-4575-BD35-0F8E2FBFD738}" type="pres">
      <dgm:prSet presAssocID="{1E5C651B-9303-4501-B527-4A394DF3FD5D}" presName="parTrans" presStyleLbl="sibTrans2D1" presStyleIdx="0" presStyleCnt="3" custAng="5400000" custScaleX="114680" custScaleY="112804"/>
      <dgm:spPr>
        <a:prstGeom prst="upDownArrow">
          <a:avLst/>
        </a:prstGeom>
      </dgm:spPr>
    </dgm:pt>
    <dgm:pt modelId="{AA3514A9-D999-4A4F-BC00-A592E6CE2370}" type="pres">
      <dgm:prSet presAssocID="{1E5C651B-9303-4501-B527-4A394DF3FD5D}" presName="connectorText" presStyleLbl="sibTrans2D1" presStyleIdx="0" presStyleCnt="3"/>
      <dgm:spPr/>
    </dgm:pt>
    <dgm:pt modelId="{C444BEC9-41B7-457C-8D90-FFA6632C87BB}" type="pres">
      <dgm:prSet presAssocID="{33C63E32-6323-4485-88F2-B55EBD7390DD}" presName="node" presStyleLbl="node1" presStyleIdx="0" presStyleCnt="3" custScaleX="182653">
        <dgm:presLayoutVars>
          <dgm:bulletEnabled val="1"/>
        </dgm:presLayoutVars>
      </dgm:prSet>
      <dgm:spPr/>
    </dgm:pt>
    <dgm:pt modelId="{D77E61E7-46D7-4F25-9AD8-B3B79EC47EB8}" type="pres">
      <dgm:prSet presAssocID="{DC3EF54E-57C3-4ED1-97EA-98FB9098EB4D}" presName="parTrans" presStyleLbl="sibTrans2D1" presStyleIdx="1" presStyleCnt="3" custScaleX="190055"/>
      <dgm:spPr>
        <a:prstGeom prst="leftRightArrow">
          <a:avLst/>
        </a:prstGeom>
      </dgm:spPr>
    </dgm:pt>
    <dgm:pt modelId="{64EF3B26-047D-4AC4-864A-3C578900D799}" type="pres">
      <dgm:prSet presAssocID="{DC3EF54E-57C3-4ED1-97EA-98FB9098EB4D}" presName="connectorText" presStyleLbl="sibTrans2D1" presStyleIdx="1" presStyleCnt="3"/>
      <dgm:spPr/>
    </dgm:pt>
    <dgm:pt modelId="{601A4D40-641A-4EA2-97E9-1D635FEB7A0B}" type="pres">
      <dgm:prSet presAssocID="{48C40B12-01C5-43E3-94F5-174E4C2D9AE6}" presName="node" presStyleLbl="node1" presStyleIdx="1" presStyleCnt="3" custScaleX="165448" custRadScaleRad="128004" custRadScaleInc="-12058">
        <dgm:presLayoutVars>
          <dgm:bulletEnabled val="1"/>
        </dgm:presLayoutVars>
      </dgm:prSet>
      <dgm:spPr/>
    </dgm:pt>
    <dgm:pt modelId="{B7B98892-B5B7-41CA-BA23-C21F86534EA9}" type="pres">
      <dgm:prSet presAssocID="{67DE2A41-4933-4C02-B5E9-829530DE8274}" presName="parTrans" presStyleLbl="sibTrans2D1" presStyleIdx="2" presStyleCnt="3" custScaleX="185700"/>
      <dgm:spPr>
        <a:prstGeom prst="leftRightArrow">
          <a:avLst/>
        </a:prstGeom>
      </dgm:spPr>
    </dgm:pt>
    <dgm:pt modelId="{2104077D-6444-46E7-8B5A-7C33C9C4794B}" type="pres">
      <dgm:prSet presAssocID="{67DE2A41-4933-4C02-B5E9-829530DE8274}" presName="connectorText" presStyleLbl="sibTrans2D1" presStyleIdx="2" presStyleCnt="3"/>
      <dgm:spPr/>
    </dgm:pt>
    <dgm:pt modelId="{3A1A5045-BF33-4B84-BDC4-C142E932686F}" type="pres">
      <dgm:prSet presAssocID="{1BAE6950-3E5D-4CFA-9366-589077DBD27A}" presName="node" presStyleLbl="node1" presStyleIdx="2" presStyleCnt="3" custScaleX="151678" custRadScaleRad="124846" custRadScaleInc="11330">
        <dgm:presLayoutVars>
          <dgm:bulletEnabled val="1"/>
        </dgm:presLayoutVars>
      </dgm:prSet>
      <dgm:spPr/>
    </dgm:pt>
  </dgm:ptLst>
  <dgm:cxnLst>
    <dgm:cxn modelId="{DB7FEF03-C917-4CAC-8D20-0E03BBCDE3C8}" srcId="{D05194A2-63E5-4E5B-B4BF-E4E1ACB5B1DF}" destId="{33C63E32-6323-4485-88F2-B55EBD7390DD}" srcOrd="0" destOrd="0" parTransId="{1E5C651B-9303-4501-B527-4A394DF3FD5D}" sibTransId="{B74453D5-A086-44FD-9CA2-7D36C3FC2E36}"/>
    <dgm:cxn modelId="{5B42E213-731B-492E-AE70-4D077C82736E}" srcId="{D05194A2-63E5-4E5B-B4BF-E4E1ACB5B1DF}" destId="{48C40B12-01C5-43E3-94F5-174E4C2D9AE6}" srcOrd="1" destOrd="0" parTransId="{DC3EF54E-57C3-4ED1-97EA-98FB9098EB4D}" sibTransId="{5D9C1B1D-DAA3-4D02-8DA6-AF7C323DEC67}"/>
    <dgm:cxn modelId="{583EAE1F-35FF-4DC9-B1C0-F4172756B53D}" type="presOf" srcId="{67DE2A41-4933-4C02-B5E9-829530DE8274}" destId="{B7B98892-B5B7-41CA-BA23-C21F86534EA9}" srcOrd="0" destOrd="0" presId="urn:microsoft.com/office/officeart/2005/8/layout/radial5"/>
    <dgm:cxn modelId="{D266E933-AC43-4F19-BC1E-3C965E6A2397}" srcId="{59619D9A-2676-480B-A19A-278A46E5D530}" destId="{D05194A2-63E5-4E5B-B4BF-E4E1ACB5B1DF}" srcOrd="0" destOrd="0" parTransId="{77F7A8A4-D580-4422-86C5-69F2642A101E}" sibTransId="{E1998021-0EE5-4AC2-ADFB-C17ADCC291D3}"/>
    <dgm:cxn modelId="{0EC2793A-96B6-4E4C-95B9-5F52EF3961CD}" type="presOf" srcId="{67DE2A41-4933-4C02-B5E9-829530DE8274}" destId="{2104077D-6444-46E7-8B5A-7C33C9C4794B}" srcOrd="1" destOrd="0" presId="urn:microsoft.com/office/officeart/2005/8/layout/radial5"/>
    <dgm:cxn modelId="{FDD25E43-426C-453D-B2C4-13D46FAF6A97}" type="presOf" srcId="{48C40B12-01C5-43E3-94F5-174E4C2D9AE6}" destId="{601A4D40-641A-4EA2-97E9-1D635FEB7A0B}" srcOrd="0" destOrd="0" presId="urn:microsoft.com/office/officeart/2005/8/layout/radial5"/>
    <dgm:cxn modelId="{F7E05F63-9F8C-44BD-9AB4-608805458F17}" type="presOf" srcId="{D05194A2-63E5-4E5B-B4BF-E4E1ACB5B1DF}" destId="{F330F99C-343A-4BC2-B0FB-0ECD56FFC80D}" srcOrd="0" destOrd="0" presId="urn:microsoft.com/office/officeart/2005/8/layout/radial5"/>
    <dgm:cxn modelId="{11764E64-E876-43A4-9574-C317F9841903}" type="presOf" srcId="{DC3EF54E-57C3-4ED1-97EA-98FB9098EB4D}" destId="{D77E61E7-46D7-4F25-9AD8-B3B79EC47EB8}" srcOrd="0" destOrd="0" presId="urn:microsoft.com/office/officeart/2005/8/layout/radial5"/>
    <dgm:cxn modelId="{9C1F2E50-BF3F-4284-8452-C7887E3C38BF}" type="presOf" srcId="{DC3EF54E-57C3-4ED1-97EA-98FB9098EB4D}" destId="{64EF3B26-047D-4AC4-864A-3C578900D799}" srcOrd="1" destOrd="0" presId="urn:microsoft.com/office/officeart/2005/8/layout/radial5"/>
    <dgm:cxn modelId="{614AD07F-7A4E-4259-B897-08273D49BFA1}" type="presOf" srcId="{1BAE6950-3E5D-4CFA-9366-589077DBD27A}" destId="{3A1A5045-BF33-4B84-BDC4-C142E932686F}" srcOrd="0" destOrd="0" presId="urn:microsoft.com/office/officeart/2005/8/layout/radial5"/>
    <dgm:cxn modelId="{D5EEDFA3-0F9B-4D29-9C15-C135487D8EE8}" type="presOf" srcId="{59619D9A-2676-480B-A19A-278A46E5D530}" destId="{C79159C2-0F07-4E14-8C5F-84503F4D3947}" srcOrd="0" destOrd="0" presId="urn:microsoft.com/office/officeart/2005/8/layout/radial5"/>
    <dgm:cxn modelId="{9DB33EB2-94E5-4DD8-AD0B-9EFE23C7CD3F}" srcId="{D05194A2-63E5-4E5B-B4BF-E4E1ACB5B1DF}" destId="{1BAE6950-3E5D-4CFA-9366-589077DBD27A}" srcOrd="2" destOrd="0" parTransId="{67DE2A41-4933-4C02-B5E9-829530DE8274}" sibTransId="{E4068000-D0BB-4351-83D5-623242D925E7}"/>
    <dgm:cxn modelId="{1D79D0D5-7FE1-4107-B7C3-3DE9FF3C5EFE}" type="presOf" srcId="{1E5C651B-9303-4501-B527-4A394DF3FD5D}" destId="{AA3514A9-D999-4A4F-BC00-A592E6CE2370}" srcOrd="1" destOrd="0" presId="urn:microsoft.com/office/officeart/2005/8/layout/radial5"/>
    <dgm:cxn modelId="{816251F8-9C0E-497E-A0C9-E3C81508C110}" type="presOf" srcId="{1E5C651B-9303-4501-B527-4A394DF3FD5D}" destId="{5F5D7AE8-4CC1-4575-BD35-0F8E2FBFD738}" srcOrd="0" destOrd="0" presId="urn:microsoft.com/office/officeart/2005/8/layout/radial5"/>
    <dgm:cxn modelId="{8B7CA3FD-9D71-486E-A8DA-D7058076CCC3}" type="presOf" srcId="{33C63E32-6323-4485-88F2-B55EBD7390DD}" destId="{C444BEC9-41B7-457C-8D90-FFA6632C87BB}" srcOrd="0" destOrd="0" presId="urn:microsoft.com/office/officeart/2005/8/layout/radial5"/>
    <dgm:cxn modelId="{756F13D4-ABAE-4D0F-85BB-761C3E1F2010}" type="presParOf" srcId="{C79159C2-0F07-4E14-8C5F-84503F4D3947}" destId="{F330F99C-343A-4BC2-B0FB-0ECD56FFC80D}" srcOrd="0" destOrd="0" presId="urn:microsoft.com/office/officeart/2005/8/layout/radial5"/>
    <dgm:cxn modelId="{5DC93D4B-3D31-4F24-A2DC-446915CAE1F7}" type="presParOf" srcId="{C79159C2-0F07-4E14-8C5F-84503F4D3947}" destId="{5F5D7AE8-4CC1-4575-BD35-0F8E2FBFD738}" srcOrd="1" destOrd="0" presId="urn:microsoft.com/office/officeart/2005/8/layout/radial5"/>
    <dgm:cxn modelId="{B8BA66FE-B774-43F2-B3EC-C674FE2B15F5}" type="presParOf" srcId="{5F5D7AE8-4CC1-4575-BD35-0F8E2FBFD738}" destId="{AA3514A9-D999-4A4F-BC00-A592E6CE2370}" srcOrd="0" destOrd="0" presId="urn:microsoft.com/office/officeart/2005/8/layout/radial5"/>
    <dgm:cxn modelId="{F57CEC98-B003-486A-975A-8DB97FA0B614}" type="presParOf" srcId="{C79159C2-0F07-4E14-8C5F-84503F4D3947}" destId="{C444BEC9-41B7-457C-8D90-FFA6632C87BB}" srcOrd="2" destOrd="0" presId="urn:microsoft.com/office/officeart/2005/8/layout/radial5"/>
    <dgm:cxn modelId="{3C23B98A-CED1-4BCE-998B-5293FD612DAC}" type="presParOf" srcId="{C79159C2-0F07-4E14-8C5F-84503F4D3947}" destId="{D77E61E7-46D7-4F25-9AD8-B3B79EC47EB8}" srcOrd="3" destOrd="0" presId="urn:microsoft.com/office/officeart/2005/8/layout/radial5"/>
    <dgm:cxn modelId="{69E91C3D-2DEE-4EEE-B431-72F9D2E673E4}" type="presParOf" srcId="{D77E61E7-46D7-4F25-9AD8-B3B79EC47EB8}" destId="{64EF3B26-047D-4AC4-864A-3C578900D799}" srcOrd="0" destOrd="0" presId="urn:microsoft.com/office/officeart/2005/8/layout/radial5"/>
    <dgm:cxn modelId="{DC3BE06B-6825-4B54-BA74-8B9A8562A1A3}" type="presParOf" srcId="{C79159C2-0F07-4E14-8C5F-84503F4D3947}" destId="{601A4D40-641A-4EA2-97E9-1D635FEB7A0B}" srcOrd="4" destOrd="0" presId="urn:microsoft.com/office/officeart/2005/8/layout/radial5"/>
    <dgm:cxn modelId="{7D3F7F01-9DF9-40EF-989C-0D49BC48A28C}" type="presParOf" srcId="{C79159C2-0F07-4E14-8C5F-84503F4D3947}" destId="{B7B98892-B5B7-41CA-BA23-C21F86534EA9}" srcOrd="5" destOrd="0" presId="urn:microsoft.com/office/officeart/2005/8/layout/radial5"/>
    <dgm:cxn modelId="{6893C28E-8981-4A93-B8C3-0E9939910B76}" type="presParOf" srcId="{B7B98892-B5B7-41CA-BA23-C21F86534EA9}" destId="{2104077D-6444-46E7-8B5A-7C33C9C4794B}" srcOrd="0" destOrd="0" presId="urn:microsoft.com/office/officeart/2005/8/layout/radial5"/>
    <dgm:cxn modelId="{A2360FD7-A298-475F-997F-7042DA9C0465}" type="presParOf" srcId="{C79159C2-0F07-4E14-8C5F-84503F4D3947}" destId="{3A1A5045-BF33-4B84-BDC4-C142E932686F}" srcOrd="6" destOrd="0" presId="urn:microsoft.com/office/officeart/2005/8/layout/radial5"/>
  </dgm:cxnLst>
  <dgm:bg/>
  <dgm:whole/>
  <dgm:extLst>
    <a:ext uri="http://schemas.microsoft.com/office/drawing/2008/diagram">
      <dsp:dataModelExt xmlns:dsp="http://schemas.microsoft.com/office/drawing/2008/diagram" relId="rId9"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30F99C-343A-4BC2-B0FB-0ECD56FFC80D}">
      <dsp:nvSpPr>
        <dsp:cNvPr id="0" name=""/>
        <dsp:cNvSpPr/>
      </dsp:nvSpPr>
      <dsp:spPr>
        <a:xfrm>
          <a:off x="3399066" y="1742835"/>
          <a:ext cx="1244203" cy="1244203"/>
        </a:xfrm>
        <a:prstGeom prst="ellipse">
          <a:avLst/>
        </a:prstGeom>
        <a:solidFill>
          <a:srgbClr val="FFC00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ysClr val="window" lastClr="FFFFFF"/>
              </a:solidFill>
              <a:latin typeface="Calibri" panose="020F0502020204030204"/>
              <a:ea typeface="+mn-ea"/>
              <a:cs typeface="+mn-cs"/>
            </a:rPr>
            <a:t>The Constrained Party</a:t>
          </a:r>
        </a:p>
      </dsp:txBody>
      <dsp:txXfrm>
        <a:off x="3581275" y="1925044"/>
        <a:ext cx="879785" cy="879785"/>
      </dsp:txXfrm>
    </dsp:sp>
    <dsp:sp modelId="{5F5D7AE8-4CC1-4575-BD35-0F8E2FBFD738}">
      <dsp:nvSpPr>
        <dsp:cNvPr id="0" name=""/>
        <dsp:cNvSpPr/>
      </dsp:nvSpPr>
      <dsp:spPr>
        <a:xfrm>
          <a:off x="3870274" y="1263426"/>
          <a:ext cx="301786" cy="477193"/>
        </a:xfrm>
        <a:prstGeom prst="upDownArrow">
          <a:avLst/>
        </a:prstGeom>
        <a:solidFill>
          <a:srgbClr val="99CB38">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solidFill>
              <a:sysClr val="window" lastClr="FFFFFF"/>
            </a:solidFill>
            <a:latin typeface="Calibri" panose="020F0502020204030204"/>
            <a:ea typeface="+mn-ea"/>
            <a:cs typeface="+mn-cs"/>
          </a:endParaRPr>
        </a:p>
      </dsp:txBody>
      <dsp:txXfrm>
        <a:off x="3945721" y="1338873"/>
        <a:ext cx="150893" cy="326300"/>
      </dsp:txXfrm>
    </dsp:sp>
    <dsp:sp modelId="{C444BEC9-41B7-457C-8D90-FFA6632C87BB}">
      <dsp:nvSpPr>
        <dsp:cNvPr id="0" name=""/>
        <dsp:cNvSpPr/>
      </dsp:nvSpPr>
      <dsp:spPr>
        <a:xfrm>
          <a:off x="2884881" y="2112"/>
          <a:ext cx="2272574" cy="1244203"/>
        </a:xfrm>
        <a:prstGeom prst="ellipse">
          <a:avLst/>
        </a:prstGeom>
        <a:solidFill>
          <a:srgbClr val="00B0F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ysClr val="window" lastClr="FFFFFF"/>
              </a:solidFill>
              <a:latin typeface="Calibri" panose="020F0502020204030204"/>
              <a:ea typeface="+mn-ea"/>
              <a:cs typeface="+mn-cs"/>
            </a:rPr>
            <a:t>Group C Demands Goods or Services Supplied by the Constrained Party</a:t>
          </a:r>
        </a:p>
      </dsp:txBody>
      <dsp:txXfrm>
        <a:off x="3217692" y="184321"/>
        <a:ext cx="1606952" cy="879785"/>
      </dsp:txXfrm>
    </dsp:sp>
    <dsp:sp modelId="{D77E61E7-46D7-4F25-9AD8-B3B79EC47EB8}">
      <dsp:nvSpPr>
        <dsp:cNvPr id="0" name=""/>
        <dsp:cNvSpPr/>
      </dsp:nvSpPr>
      <dsp:spPr>
        <a:xfrm rot="1365912">
          <a:off x="4555916" y="2523494"/>
          <a:ext cx="694234" cy="423029"/>
        </a:xfrm>
        <a:prstGeom prst="leftRightArrow">
          <a:avLst/>
        </a:prstGeom>
        <a:solidFill>
          <a:srgbClr val="99CB38">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solidFill>
              <a:sysClr val="window" lastClr="FFFFFF"/>
            </a:solidFill>
            <a:latin typeface="Calibri" panose="020F0502020204030204"/>
            <a:ea typeface="+mn-ea"/>
            <a:cs typeface="+mn-cs"/>
          </a:endParaRPr>
        </a:p>
      </dsp:txBody>
      <dsp:txXfrm>
        <a:off x="4661673" y="2629251"/>
        <a:ext cx="482720" cy="211515"/>
      </dsp:txXfrm>
    </dsp:sp>
    <dsp:sp modelId="{601A4D40-641A-4EA2-97E9-1D635FEB7A0B}">
      <dsp:nvSpPr>
        <dsp:cNvPr id="0" name=""/>
        <dsp:cNvSpPr/>
      </dsp:nvSpPr>
      <dsp:spPr>
        <a:xfrm>
          <a:off x="5046528" y="2605048"/>
          <a:ext cx="2058509" cy="1244203"/>
        </a:xfrm>
        <a:prstGeom prst="ellipse">
          <a:avLst/>
        </a:prstGeom>
        <a:solidFill>
          <a:srgbClr val="99CB38">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ysClr val="window" lastClr="FFFFFF"/>
              </a:solidFill>
              <a:latin typeface="Calibri" panose="020F0502020204030204"/>
              <a:ea typeface="+mn-ea"/>
              <a:cs typeface="+mn-cs"/>
            </a:rPr>
            <a:t>Group B Supplies Goods or Services Demanded by the Constrained Party</a:t>
          </a:r>
        </a:p>
      </dsp:txBody>
      <dsp:txXfrm>
        <a:off x="5347990" y="2787257"/>
        <a:ext cx="1455585" cy="879785"/>
      </dsp:txXfrm>
    </dsp:sp>
    <dsp:sp modelId="{B7B98892-B5B7-41CA-BA23-C21F86534EA9}">
      <dsp:nvSpPr>
        <dsp:cNvPr id="0" name=""/>
        <dsp:cNvSpPr/>
      </dsp:nvSpPr>
      <dsp:spPr>
        <a:xfrm rot="9407880">
          <a:off x="2801853" y="2530437"/>
          <a:ext cx="679515" cy="423029"/>
        </a:xfrm>
        <a:prstGeom prst="leftRightArrow">
          <a:avLst/>
        </a:prstGeom>
        <a:solidFill>
          <a:srgbClr val="99CB38">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solidFill>
              <a:sysClr val="window" lastClr="FFFFFF"/>
            </a:solidFill>
            <a:latin typeface="Calibri" panose="020F0502020204030204"/>
            <a:ea typeface="+mn-ea"/>
            <a:cs typeface="+mn-cs"/>
          </a:endParaRPr>
        </a:p>
      </dsp:txBody>
      <dsp:txXfrm rot="10800000">
        <a:off x="2907610" y="2636194"/>
        <a:ext cx="468001" cy="211515"/>
      </dsp:txXfrm>
    </dsp:sp>
    <dsp:sp modelId="{3A1A5045-BF33-4B84-BDC4-C142E932686F}">
      <dsp:nvSpPr>
        <dsp:cNvPr id="0" name=""/>
        <dsp:cNvSpPr/>
      </dsp:nvSpPr>
      <dsp:spPr>
        <a:xfrm>
          <a:off x="1080121" y="2599028"/>
          <a:ext cx="1887182" cy="1244203"/>
        </a:xfrm>
        <a:prstGeom prst="ellipse">
          <a:avLst/>
        </a:prstGeom>
        <a:solidFill>
          <a:srgbClr val="99CB38">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ysClr val="window" lastClr="FFFFFF"/>
              </a:solidFill>
              <a:latin typeface="Calibri" panose="020F0502020204030204"/>
              <a:ea typeface="+mn-ea"/>
              <a:cs typeface="+mn-cs"/>
            </a:rPr>
            <a:t>Group A Supplies Goods or Services Demand by the Constrained Party</a:t>
          </a:r>
        </a:p>
      </dsp:txBody>
      <dsp:txXfrm>
        <a:off x="1356492" y="2781237"/>
        <a:ext cx="1334440" cy="879785"/>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53" tIns="48327" rIns="96653" bIns="48327" rtlCol="0"/>
          <a:lstStyle>
            <a:lvl1pPr algn="r">
              <a:defRPr sz="1200"/>
            </a:lvl1pPr>
          </a:lstStyle>
          <a:p>
            <a:fld id="{36E8E665-5106-4490-B282-C93E1AB690F2}" type="datetimeFigureOut">
              <a:rPr lang="en-US" smtClean="0"/>
              <a:pPr/>
              <a:t>6/16/2020</a:t>
            </a:fld>
            <a:endParaRPr lang="en-US"/>
          </a:p>
        </p:txBody>
      </p:sp>
      <p:sp>
        <p:nvSpPr>
          <p:cNvPr id="4" name="Footer Placeholder 3"/>
          <p:cNvSpPr>
            <a:spLocks noGrp="1"/>
          </p:cNvSpPr>
          <p:nvPr>
            <p:ph type="ftr" sz="quarter" idx="2"/>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5"/>
            <a:ext cx="3169920" cy="481726"/>
          </a:xfrm>
          <a:prstGeom prst="rect">
            <a:avLst/>
          </a:prstGeom>
        </p:spPr>
        <p:txBody>
          <a:bodyPr vert="horz" lIns="96653" tIns="48327" rIns="96653" bIns="48327" rtlCol="0" anchor="b"/>
          <a:lstStyle>
            <a:lvl1pPr algn="r">
              <a:defRPr sz="1200"/>
            </a:lvl1pPr>
          </a:lstStyle>
          <a:p>
            <a:fld id="{A2DA8EE3-FC3A-4767-961A-E3906FCAE930}" type="slidenum">
              <a:rPr lang="en-US" smtClean="0"/>
              <a:pPr/>
              <a:t>‹#›</a:t>
            </a:fld>
            <a:endParaRPr lang="en-US"/>
          </a:p>
        </p:txBody>
      </p:sp>
    </p:spTree>
    <p:extLst>
      <p:ext uri="{BB962C8B-B14F-4D97-AF65-F5344CB8AC3E}">
        <p14:creationId xmlns:p14="http://schemas.microsoft.com/office/powerpoint/2010/main" val="81135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C6CB75BE-CF8A-4193-A872-467FA5211899}" type="datetimeFigureOut">
              <a:rPr lang="en-US" smtClean="0"/>
              <a:pPr/>
              <a:t>6/16/2020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9AAB80E7-5222-4A21-8162-57032A122210}" type="slidenum">
              <a:rPr lang="en-US" smtClean="0"/>
              <a:pPr/>
              <a:t>‹#›</a:t>
            </a:fld>
            <a:endParaRPr lang="en-US"/>
          </a:p>
        </p:txBody>
      </p:sp>
    </p:spTree>
    <p:extLst>
      <p:ext uri="{BB962C8B-B14F-4D97-AF65-F5344CB8AC3E}">
        <p14:creationId xmlns:p14="http://schemas.microsoft.com/office/powerpoint/2010/main" val="3450788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731520" y="4560570"/>
            <a:ext cx="5852160" cy="4320540"/>
          </a:xfrm>
          <a:prstGeom prst="rect">
            <a:avLst/>
          </a:prstGeom>
          <a:noFill/>
          <a:ln>
            <a:noFill/>
          </a:ln>
        </p:spPr>
        <p:txBody>
          <a:bodyPr lIns="96637" tIns="96637" rIns="96637" bIns="96637" anchor="ctr" anchorCtr="0">
            <a:noAutofit/>
          </a:bodyPr>
          <a:lstStyle/>
          <a:p>
            <a:endParaRPr dirty="0"/>
          </a:p>
        </p:txBody>
      </p:sp>
      <p:sp>
        <p:nvSpPr>
          <p:cNvPr id="157" name="Shape 157"/>
          <p:cNvSpPr>
            <a:spLocks noGrp="1" noRot="1" noChangeAspect="1"/>
          </p:cNvSpPr>
          <p:nvPr>
            <p:ph type="sldImg" idx="2"/>
          </p:nvPr>
        </p:nvSpPr>
        <p:spPr>
          <a:xfrm>
            <a:off x="457200" y="719138"/>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7715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1633339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1241377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7634660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r>
              <a:rPr lang="en-US" dirty="0"/>
              <a:t>Changed “</a:t>
            </a:r>
            <a:r>
              <a:rPr lang="en-US" dirty="0">
                <a:solidFill>
                  <a:srgbClr val="008080"/>
                </a:solidFill>
              </a:rPr>
              <a:t>However, to this analysis executable in practice, some limitations must be imposed.” </a:t>
            </a:r>
          </a:p>
          <a:p>
            <a:pPr defTabSz="966289">
              <a:defRPr/>
            </a:pPr>
            <a:r>
              <a:rPr lang="en-US" dirty="0">
                <a:solidFill>
                  <a:srgbClr val="008080"/>
                </a:solidFill>
              </a:rPr>
              <a:t>To</a:t>
            </a:r>
          </a:p>
          <a:p>
            <a:pPr defTabSz="966289">
              <a:defRPr/>
            </a:pPr>
            <a:r>
              <a:rPr lang="en-US" dirty="0">
                <a:solidFill>
                  <a:srgbClr val="008080"/>
                </a:solidFill>
              </a:rPr>
              <a:t>However, for this analysis to be executable in practice, some limitations must be imposed.</a:t>
            </a:r>
            <a:endParaRPr lang="en-US" dirty="0"/>
          </a:p>
        </p:txBody>
      </p:sp>
    </p:spTree>
    <p:extLst>
      <p:ext uri="{BB962C8B-B14F-4D97-AF65-F5344CB8AC3E}">
        <p14:creationId xmlns:p14="http://schemas.microsoft.com/office/powerpoint/2010/main" val="36246225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4072287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272">
              <a:defRPr/>
            </a:pPr>
            <a:endParaRPr lang="en-US" dirty="0"/>
          </a:p>
        </p:txBody>
      </p:sp>
    </p:spTree>
    <p:extLst>
      <p:ext uri="{BB962C8B-B14F-4D97-AF65-F5344CB8AC3E}">
        <p14:creationId xmlns:p14="http://schemas.microsoft.com/office/powerpoint/2010/main" val="42246406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39260730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35215766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8722781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47793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38988587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828364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33354951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39920114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39332111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1463786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64281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1728415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20501269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25888838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2749207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8115453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7493486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22941289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26328671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31890094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36922351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14856297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12265543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37938019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r>
              <a:rPr lang="en-US" dirty="0"/>
              <a:t>Italicized</a:t>
            </a:r>
            <a:r>
              <a:rPr lang="en-US" baseline="0" dirty="0"/>
              <a:t> and underlined “direct fiscal benefit”</a:t>
            </a:r>
            <a:endParaRPr lang="en-US" dirty="0"/>
          </a:p>
        </p:txBody>
      </p:sp>
    </p:spTree>
    <p:extLst>
      <p:ext uri="{BB962C8B-B14F-4D97-AF65-F5344CB8AC3E}">
        <p14:creationId xmlns:p14="http://schemas.microsoft.com/office/powerpoint/2010/main" val="10712759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3691348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31677618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349211917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422296247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r>
              <a:rPr lang="en-US" dirty="0"/>
              <a:t>Italicized and underlined “indirect fiscal costs”</a:t>
            </a:r>
          </a:p>
        </p:txBody>
      </p:sp>
    </p:spTree>
    <p:extLst>
      <p:ext uri="{BB962C8B-B14F-4D97-AF65-F5344CB8AC3E}">
        <p14:creationId xmlns:p14="http://schemas.microsoft.com/office/powerpoint/2010/main" val="3133416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r>
              <a:rPr lang="en-US" dirty="0"/>
              <a:t>Italicized and underlined “indirect fiscal benefits”</a:t>
            </a:r>
          </a:p>
        </p:txBody>
      </p:sp>
    </p:spTree>
    <p:extLst>
      <p:ext uri="{BB962C8B-B14F-4D97-AF65-F5344CB8AC3E}">
        <p14:creationId xmlns:p14="http://schemas.microsoft.com/office/powerpoint/2010/main" val="8887735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51748820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150399291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19106647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190748262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361668801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314704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336787109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314786185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59492758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r>
              <a:rPr lang="en-US" dirty="0"/>
              <a:t>Italicized</a:t>
            </a:r>
            <a:r>
              <a:rPr lang="en-US" baseline="0" dirty="0"/>
              <a:t> and underlined “fiscal and non-fiscal impacts” and “direct and indirect impacts”</a:t>
            </a:r>
            <a:endParaRPr lang="en-US" dirty="0"/>
          </a:p>
        </p:txBody>
      </p:sp>
    </p:spTree>
    <p:extLst>
      <p:ext uri="{BB962C8B-B14F-4D97-AF65-F5344CB8AC3E}">
        <p14:creationId xmlns:p14="http://schemas.microsoft.com/office/powerpoint/2010/main" val="196100731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r>
              <a:rPr lang="en-US" dirty="0"/>
              <a:t>Underlined “direct non-fiscal benefit” and “indirect non-fiscal benefit”</a:t>
            </a:r>
          </a:p>
        </p:txBody>
      </p:sp>
    </p:spTree>
    <p:extLst>
      <p:ext uri="{BB962C8B-B14F-4D97-AF65-F5344CB8AC3E}">
        <p14:creationId xmlns:p14="http://schemas.microsoft.com/office/powerpoint/2010/main" val="144760390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r>
              <a:rPr lang="en-US" dirty="0"/>
              <a:t>Underlined “indirect fiscal benefit”</a:t>
            </a:r>
          </a:p>
        </p:txBody>
      </p:sp>
    </p:spTree>
    <p:extLst>
      <p:ext uri="{BB962C8B-B14F-4D97-AF65-F5344CB8AC3E}">
        <p14:creationId xmlns:p14="http://schemas.microsoft.com/office/powerpoint/2010/main" val="317509495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r>
              <a:rPr lang="en-US" dirty="0"/>
              <a:t>Underlined “indirect fiscal cost”</a:t>
            </a:r>
          </a:p>
        </p:txBody>
      </p:sp>
    </p:spTree>
    <p:extLst>
      <p:ext uri="{BB962C8B-B14F-4D97-AF65-F5344CB8AC3E}">
        <p14:creationId xmlns:p14="http://schemas.microsoft.com/office/powerpoint/2010/main" val="322777213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95219499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70844043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16132069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3602258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214872082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309941043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172096491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302347528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351611704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25529079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177986258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63025808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87232032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208120440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1685099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r>
              <a:rPr lang="en-US" dirty="0"/>
              <a:t>Underlined the six</a:t>
            </a:r>
            <a:r>
              <a:rPr lang="en-US" baseline="0" dirty="0"/>
              <a:t> terms so it’s more apparent what they are when reading the second </a:t>
            </a:r>
            <a:r>
              <a:rPr lang="en-US" baseline="0" dirty="0" err="1"/>
              <a:t>bulletpoint</a:t>
            </a:r>
            <a:endParaRPr lang="en-US" dirty="0"/>
          </a:p>
        </p:txBody>
      </p:sp>
    </p:spTree>
    <p:extLst>
      <p:ext uri="{BB962C8B-B14F-4D97-AF65-F5344CB8AC3E}">
        <p14:creationId xmlns:p14="http://schemas.microsoft.com/office/powerpoint/2010/main" val="145948012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2229706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2525554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89">
              <a:defRPr/>
            </a:pPr>
            <a:endParaRPr lang="en-US" dirty="0"/>
          </a:p>
        </p:txBody>
      </p:sp>
    </p:spTree>
    <p:extLst>
      <p:ext uri="{BB962C8B-B14F-4D97-AF65-F5344CB8AC3E}">
        <p14:creationId xmlns:p14="http://schemas.microsoft.com/office/powerpoint/2010/main" val="2461334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4EAC57-B9DB-4D5A-A8C7-F36198042E96}" type="datetime1">
              <a:rPr lang="en-US" smtClean="0">
                <a:solidFill>
                  <a:prstClr val="black">
                    <a:tint val="75000"/>
                  </a:prstClr>
                </a:solidFill>
              </a:rPr>
              <a:pPr/>
              <a:t>6/16/2020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1704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0D566D-7979-40F4-9666-E94CF616002F}" type="datetime1">
              <a:rPr lang="en-US" smtClean="0">
                <a:solidFill>
                  <a:prstClr val="black">
                    <a:tint val="75000"/>
                  </a:prstClr>
                </a:solidFill>
              </a:rPr>
              <a:pPr/>
              <a:t>6/16/2020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5895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42D632-4F63-43F4-905E-320ED84CDA39}" type="datetime1">
              <a:rPr lang="en-US" smtClean="0">
                <a:solidFill>
                  <a:prstClr val="black">
                    <a:tint val="75000"/>
                  </a:prstClr>
                </a:solidFill>
              </a:rPr>
              <a:pPr/>
              <a:t>6/16/2020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41313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609600" y="6356352"/>
            <a:ext cx="2844800" cy="365125"/>
          </a:xfrm>
          <a:prstGeom prst="rect">
            <a:avLst/>
          </a:prstGeom>
          <a:noFill/>
          <a:ln>
            <a:noFill/>
          </a:ln>
        </p:spPr>
        <p:txBody>
          <a:bodyPr lIns="91404" tIns="91404" rIns="91404" bIns="91404" anchor="ctr" anchorCtr="0"/>
          <a:lstStyle>
            <a:lvl1pPr marL="0" marR="0" lvl="0" indent="0" algn="l" rtl="0">
              <a:spcBef>
                <a:spcPts val="0"/>
              </a:spcBef>
              <a:buNone/>
              <a:defRPr sz="1600" b="0" i="0" u="none" strike="noStrike" cap="none">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fld id="{A96914A3-C553-44D1-90E1-77171F0D4D59}" type="datetime1">
              <a:rPr lang="en-US" smtClean="0"/>
              <a:pPr/>
              <a:t>6/16/2020</a:t>
            </a:fld>
            <a:endParaRPr dirty="0"/>
          </a:p>
        </p:txBody>
      </p:sp>
      <p:sp>
        <p:nvSpPr>
          <p:cNvPr id="13" name="Shape 13"/>
          <p:cNvSpPr txBox="1">
            <a:spLocks noGrp="1"/>
          </p:cNvSpPr>
          <p:nvPr>
            <p:ph type="ftr" idx="11"/>
          </p:nvPr>
        </p:nvSpPr>
        <p:spPr>
          <a:xfrm>
            <a:off x="4165608" y="6356352"/>
            <a:ext cx="3860799" cy="365125"/>
          </a:xfrm>
          <a:prstGeom prst="rect">
            <a:avLst/>
          </a:prstGeom>
          <a:noFill/>
          <a:ln>
            <a:noFill/>
          </a:ln>
        </p:spPr>
        <p:txBody>
          <a:bodyPr lIns="91404" tIns="91404" rIns="91404" bIns="91404" anchor="ctr" anchorCtr="0"/>
          <a:lstStyle>
            <a:lvl1pPr marL="0" marR="0" lvl="0" indent="0" algn="ctr" rtl="0">
              <a:spcBef>
                <a:spcPts val="0"/>
              </a:spcBef>
              <a:buNone/>
              <a:defRPr sz="1600" b="0" i="0" u="none" strike="noStrike" cap="none">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endParaRPr dirty="0"/>
          </a:p>
        </p:txBody>
      </p:sp>
      <p:sp>
        <p:nvSpPr>
          <p:cNvPr id="14" name="Shape 14"/>
          <p:cNvSpPr txBox="1">
            <a:spLocks noGrp="1"/>
          </p:cNvSpPr>
          <p:nvPr>
            <p:ph type="sldNum" idx="12"/>
          </p:nvPr>
        </p:nvSpPr>
        <p:spPr>
          <a:xfrm>
            <a:off x="8737600" y="6356352"/>
            <a:ext cx="2844800" cy="365125"/>
          </a:xfrm>
          <a:prstGeom prst="rect">
            <a:avLst/>
          </a:prstGeom>
          <a:noFill/>
          <a:ln>
            <a:noFill/>
          </a:ln>
        </p:spPr>
        <p:txBody>
          <a:bodyPr lIns="91404" tIns="45698" rIns="91404" bIns="45698" anchor="ctr" anchorCtr="0">
            <a:noAutofit/>
          </a:bodyPr>
          <a:lstStyle/>
          <a:p>
            <a:pPr algn="r">
              <a:buSzPct val="25000"/>
            </a:pPr>
            <a:fld id="{00000000-1234-1234-1234-123412341234}" type="slidenum">
              <a:rPr lang="en-US" sz="1600" smtClean="0">
                <a:solidFill>
                  <a:srgbClr val="888888"/>
                </a:solidFill>
                <a:latin typeface="Calibri"/>
                <a:ea typeface="Calibri"/>
                <a:cs typeface="Calibri"/>
                <a:sym typeface="Calibri"/>
              </a:rPr>
              <a:pPr algn="r">
                <a:buSzPct val="25000"/>
              </a:pPr>
              <a:t>‹#›</a:t>
            </a:fld>
            <a:endParaRPr lang="en-US" sz="16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714940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1"/>
        <p:cNvGrpSpPr/>
        <p:nvPr/>
      </p:nvGrpSpPr>
      <p:grpSpPr>
        <a:xfrm>
          <a:off x="0" y="0"/>
          <a:ext cx="0" cy="0"/>
          <a:chOff x="0" y="0"/>
          <a:chExt cx="0" cy="0"/>
        </a:xfrm>
      </p:grpSpPr>
      <p:sp>
        <p:nvSpPr>
          <p:cNvPr id="22" name="Shape 22"/>
          <p:cNvSpPr txBox="1">
            <a:spLocks noGrp="1"/>
          </p:cNvSpPr>
          <p:nvPr>
            <p:ph type="ctrTitle"/>
          </p:nvPr>
        </p:nvSpPr>
        <p:spPr>
          <a:xfrm>
            <a:off x="914400" y="2130425"/>
            <a:ext cx="10363200" cy="1470024"/>
          </a:xfrm>
          <a:prstGeom prst="rect">
            <a:avLst/>
          </a:prstGeom>
          <a:noFill/>
          <a:ln>
            <a:noFill/>
          </a:ln>
        </p:spPr>
        <p:txBody>
          <a:bodyPr lIns="91404" tIns="91404" rIns="91404" bIns="91404" anchor="ctr" anchorCtr="0"/>
          <a:lstStyle>
            <a:lvl1pPr marL="0" marR="0" lvl="0" indent="0" algn="ctr" rtl="0">
              <a:spcBef>
                <a:spcPts val="0"/>
              </a:spcBef>
              <a:buClr>
                <a:schemeClr val="dk1"/>
              </a:buClr>
              <a:buFont typeface="Calibri"/>
              <a:buNone/>
              <a:defRPr sz="5900" b="0" i="0" u="none" strike="noStrike" cap="none">
                <a:solidFill>
                  <a:schemeClr val="dk1"/>
                </a:solidFill>
                <a:latin typeface="Calibri"/>
                <a:ea typeface="Calibri"/>
                <a:cs typeface="Calibri"/>
                <a:sym typeface="Calibri"/>
              </a:defRPr>
            </a:lvl1pPr>
            <a:lvl2pPr lvl="1" indent="0">
              <a:spcBef>
                <a:spcPts val="0"/>
              </a:spcBef>
              <a:buNone/>
              <a:defRPr sz="1900"/>
            </a:lvl2pPr>
            <a:lvl3pPr lvl="2" indent="0">
              <a:spcBef>
                <a:spcPts val="0"/>
              </a:spcBef>
              <a:buNone/>
              <a:defRPr sz="1900"/>
            </a:lvl3pPr>
            <a:lvl4pPr lvl="3" indent="0">
              <a:spcBef>
                <a:spcPts val="0"/>
              </a:spcBef>
              <a:buNone/>
              <a:defRPr sz="1900"/>
            </a:lvl4pPr>
            <a:lvl5pPr lvl="4" indent="0">
              <a:spcBef>
                <a:spcPts val="0"/>
              </a:spcBef>
              <a:buNone/>
              <a:defRPr sz="1900"/>
            </a:lvl5pPr>
            <a:lvl6pPr lvl="5" indent="0">
              <a:spcBef>
                <a:spcPts val="0"/>
              </a:spcBef>
              <a:buNone/>
              <a:defRPr sz="1900"/>
            </a:lvl6pPr>
            <a:lvl7pPr lvl="6" indent="0">
              <a:spcBef>
                <a:spcPts val="0"/>
              </a:spcBef>
              <a:buNone/>
              <a:defRPr sz="1900"/>
            </a:lvl7pPr>
            <a:lvl8pPr lvl="7" indent="0">
              <a:spcBef>
                <a:spcPts val="0"/>
              </a:spcBef>
              <a:buNone/>
              <a:defRPr sz="1900"/>
            </a:lvl8pPr>
            <a:lvl9pPr lvl="8" indent="0">
              <a:spcBef>
                <a:spcPts val="0"/>
              </a:spcBef>
              <a:buNone/>
              <a:defRPr sz="1900"/>
            </a:lvl9pPr>
          </a:lstStyle>
          <a:p>
            <a:endParaRPr/>
          </a:p>
        </p:txBody>
      </p:sp>
      <p:sp>
        <p:nvSpPr>
          <p:cNvPr id="23" name="Shape 23"/>
          <p:cNvSpPr txBox="1">
            <a:spLocks noGrp="1"/>
          </p:cNvSpPr>
          <p:nvPr>
            <p:ph type="subTitle" idx="1"/>
          </p:nvPr>
        </p:nvSpPr>
        <p:spPr>
          <a:xfrm>
            <a:off x="1828808" y="3886200"/>
            <a:ext cx="8534399" cy="1752600"/>
          </a:xfrm>
          <a:prstGeom prst="rect">
            <a:avLst/>
          </a:prstGeom>
          <a:noFill/>
          <a:ln>
            <a:noFill/>
          </a:ln>
        </p:spPr>
        <p:txBody>
          <a:bodyPr lIns="91404" tIns="91404" rIns="91404" bIns="91404" anchor="t" anchorCtr="0"/>
          <a:lstStyle>
            <a:lvl1pPr marL="0" marR="0" lvl="0" indent="0" algn="ctr" rtl="0">
              <a:spcBef>
                <a:spcPts val="853"/>
              </a:spcBef>
              <a:buClr>
                <a:srgbClr val="888888"/>
              </a:buClr>
              <a:buFont typeface="Arial"/>
              <a:buNone/>
              <a:defRPr sz="4300" b="0" i="0" u="none" strike="noStrike" cap="none">
                <a:solidFill>
                  <a:srgbClr val="888888"/>
                </a:solidFill>
                <a:latin typeface="Calibri"/>
                <a:ea typeface="Calibri"/>
                <a:cs typeface="Calibri"/>
                <a:sym typeface="Calibri"/>
              </a:defRPr>
            </a:lvl1pPr>
            <a:lvl2pPr marL="609427" marR="0" lvl="1" indent="-12684" algn="ctr" rtl="0">
              <a:spcBef>
                <a:spcPts val="747"/>
              </a:spcBef>
              <a:buClr>
                <a:srgbClr val="888888"/>
              </a:buClr>
              <a:buFont typeface="Arial"/>
              <a:buNone/>
              <a:defRPr sz="3700" b="0" i="0" u="none" strike="noStrike" cap="none">
                <a:solidFill>
                  <a:srgbClr val="888888"/>
                </a:solidFill>
                <a:latin typeface="Calibri"/>
                <a:ea typeface="Calibri"/>
                <a:cs typeface="Calibri"/>
                <a:sym typeface="Calibri"/>
              </a:defRPr>
            </a:lvl2pPr>
            <a:lvl3pPr marL="1218870" marR="0" lvl="2" indent="-12669"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3pPr>
            <a:lvl4pPr marL="1828301" marR="0" lvl="3" indent="-12654" algn="ctr" rtl="0">
              <a:spcBef>
                <a:spcPts val="533"/>
              </a:spcBef>
              <a:buClr>
                <a:srgbClr val="888888"/>
              </a:buClr>
              <a:buFont typeface="Arial"/>
              <a:buNone/>
              <a:defRPr sz="2700" b="0" i="0" u="none" strike="noStrike" cap="none">
                <a:solidFill>
                  <a:srgbClr val="888888"/>
                </a:solidFill>
                <a:latin typeface="Calibri"/>
                <a:ea typeface="Calibri"/>
                <a:cs typeface="Calibri"/>
                <a:sym typeface="Calibri"/>
              </a:defRPr>
            </a:lvl4pPr>
            <a:lvl5pPr marL="2437738" marR="0" lvl="4" indent="-12638" algn="ctr" rtl="0">
              <a:spcBef>
                <a:spcPts val="533"/>
              </a:spcBef>
              <a:buClr>
                <a:srgbClr val="888888"/>
              </a:buClr>
              <a:buFont typeface="Arial"/>
              <a:buNone/>
              <a:defRPr sz="2700" b="0" i="0" u="none" strike="noStrike" cap="none">
                <a:solidFill>
                  <a:srgbClr val="888888"/>
                </a:solidFill>
                <a:latin typeface="Calibri"/>
                <a:ea typeface="Calibri"/>
                <a:cs typeface="Calibri"/>
                <a:sym typeface="Calibri"/>
              </a:defRPr>
            </a:lvl5pPr>
            <a:lvl6pPr marL="3047164" marR="0" lvl="5" indent="-12624" algn="ctr" rtl="0">
              <a:spcBef>
                <a:spcPts val="533"/>
              </a:spcBef>
              <a:buClr>
                <a:srgbClr val="888888"/>
              </a:buClr>
              <a:buFont typeface="Arial"/>
              <a:buNone/>
              <a:defRPr sz="2700" b="0" i="0" u="none" strike="noStrike" cap="none">
                <a:solidFill>
                  <a:srgbClr val="888888"/>
                </a:solidFill>
                <a:latin typeface="Calibri"/>
                <a:ea typeface="Calibri"/>
                <a:cs typeface="Calibri"/>
                <a:sym typeface="Calibri"/>
              </a:defRPr>
            </a:lvl6pPr>
            <a:lvl7pPr marL="3656591" marR="0" lvl="6" indent="-12608" algn="ctr" rtl="0">
              <a:spcBef>
                <a:spcPts val="533"/>
              </a:spcBef>
              <a:buClr>
                <a:srgbClr val="888888"/>
              </a:buClr>
              <a:buFont typeface="Arial"/>
              <a:buNone/>
              <a:defRPr sz="2700" b="0" i="0" u="none" strike="noStrike" cap="none">
                <a:solidFill>
                  <a:srgbClr val="888888"/>
                </a:solidFill>
                <a:latin typeface="Calibri"/>
                <a:ea typeface="Calibri"/>
                <a:cs typeface="Calibri"/>
                <a:sym typeface="Calibri"/>
              </a:defRPr>
            </a:lvl7pPr>
            <a:lvl8pPr marL="4266027" marR="0" lvl="7" indent="-12593" algn="ctr" rtl="0">
              <a:spcBef>
                <a:spcPts val="533"/>
              </a:spcBef>
              <a:buClr>
                <a:srgbClr val="888888"/>
              </a:buClr>
              <a:buFont typeface="Arial"/>
              <a:buNone/>
              <a:defRPr sz="2700" b="0" i="0" u="none" strike="noStrike" cap="none">
                <a:solidFill>
                  <a:srgbClr val="888888"/>
                </a:solidFill>
                <a:latin typeface="Calibri"/>
                <a:ea typeface="Calibri"/>
                <a:cs typeface="Calibri"/>
                <a:sym typeface="Calibri"/>
              </a:defRPr>
            </a:lvl8pPr>
            <a:lvl9pPr marL="4875459" marR="0" lvl="8" indent="-12577" algn="ctr" rtl="0">
              <a:spcBef>
                <a:spcPts val="533"/>
              </a:spcBef>
              <a:buClr>
                <a:srgbClr val="888888"/>
              </a:buClr>
              <a:buFont typeface="Arial"/>
              <a:buNone/>
              <a:defRPr sz="2700" b="0" i="0" u="none" strike="noStrike" cap="none">
                <a:solidFill>
                  <a:srgbClr val="888888"/>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609600" y="6356352"/>
            <a:ext cx="2844800" cy="365125"/>
          </a:xfrm>
          <a:prstGeom prst="rect">
            <a:avLst/>
          </a:prstGeom>
          <a:noFill/>
          <a:ln>
            <a:noFill/>
          </a:ln>
        </p:spPr>
        <p:txBody>
          <a:bodyPr lIns="91404" tIns="91404" rIns="91404" bIns="91404"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fld id="{F12BBB1D-3009-4B66-B4AF-B27E8A25520D}" type="datetime1">
              <a:rPr lang="en-US" smtClean="0"/>
              <a:pPr/>
              <a:t>6/16/2020</a:t>
            </a:fld>
            <a:endParaRPr dirty="0"/>
          </a:p>
        </p:txBody>
      </p:sp>
      <p:sp>
        <p:nvSpPr>
          <p:cNvPr id="25" name="Shape 25"/>
          <p:cNvSpPr txBox="1">
            <a:spLocks noGrp="1"/>
          </p:cNvSpPr>
          <p:nvPr>
            <p:ph type="ftr" idx="11"/>
          </p:nvPr>
        </p:nvSpPr>
        <p:spPr>
          <a:xfrm>
            <a:off x="4165608" y="6356352"/>
            <a:ext cx="3860799" cy="365125"/>
          </a:xfrm>
          <a:prstGeom prst="rect">
            <a:avLst/>
          </a:prstGeom>
          <a:noFill/>
          <a:ln>
            <a:noFill/>
          </a:ln>
        </p:spPr>
        <p:txBody>
          <a:bodyPr lIns="91404" tIns="91404" rIns="91404" bIns="91404"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endParaRPr dirty="0"/>
          </a:p>
        </p:txBody>
      </p:sp>
      <p:sp>
        <p:nvSpPr>
          <p:cNvPr id="26" name="Shape 26"/>
          <p:cNvSpPr txBox="1">
            <a:spLocks noGrp="1"/>
          </p:cNvSpPr>
          <p:nvPr>
            <p:ph type="sldNum" idx="12"/>
          </p:nvPr>
        </p:nvSpPr>
        <p:spPr>
          <a:xfrm>
            <a:off x="8737600" y="6356352"/>
            <a:ext cx="2844800" cy="365125"/>
          </a:xfrm>
          <a:prstGeom prst="rect">
            <a:avLst/>
          </a:prstGeom>
          <a:noFill/>
          <a:ln>
            <a:noFill/>
          </a:ln>
        </p:spPr>
        <p:txBody>
          <a:bodyPr lIns="91404" tIns="45698" rIns="91404" bIns="45698" anchor="ctr" anchorCtr="0">
            <a:noAutofit/>
          </a:bodyPr>
          <a:lstStyle/>
          <a:p>
            <a:pPr algn="r">
              <a:buSzPct val="25000"/>
            </a:pPr>
            <a:fld id="{00000000-1234-1234-1234-123412341234}" type="slidenum">
              <a:rPr lang="en-US" sz="1600" smtClean="0">
                <a:solidFill>
                  <a:srgbClr val="888888"/>
                </a:solidFill>
                <a:latin typeface="Calibri"/>
                <a:ea typeface="Calibri"/>
                <a:cs typeface="Calibri"/>
                <a:sym typeface="Calibri"/>
              </a:rPr>
              <a:pPr algn="r">
                <a:buSzPct val="25000"/>
              </a:pPr>
              <a:t>‹#›</a:t>
            </a:fld>
            <a:endParaRPr lang="en-US" sz="16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639721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963083" y="4406901"/>
            <a:ext cx="10363200" cy="1362075"/>
          </a:xfrm>
          <a:prstGeom prst="rect">
            <a:avLst/>
          </a:prstGeom>
          <a:noFill/>
          <a:ln>
            <a:noFill/>
          </a:ln>
        </p:spPr>
        <p:txBody>
          <a:bodyPr lIns="91404" tIns="91404" rIns="91404" bIns="91404" anchor="t" anchorCtr="0"/>
          <a:lstStyle>
            <a:lvl1pPr marL="0" marR="0" lvl="0" indent="0" algn="l" rtl="0">
              <a:spcBef>
                <a:spcPts val="0"/>
              </a:spcBef>
              <a:buClr>
                <a:schemeClr val="dk1"/>
              </a:buClr>
              <a:buFont typeface="Calibri"/>
              <a:buNone/>
              <a:defRPr sz="5300" b="1" i="0" u="none" strike="noStrike" cap="none">
                <a:solidFill>
                  <a:schemeClr val="dk1"/>
                </a:solidFill>
                <a:latin typeface="Calibri"/>
                <a:ea typeface="Calibri"/>
                <a:cs typeface="Calibri"/>
                <a:sym typeface="Calibri"/>
              </a:defRPr>
            </a:lvl1pPr>
            <a:lvl2pPr lvl="1" indent="0">
              <a:spcBef>
                <a:spcPts val="0"/>
              </a:spcBef>
              <a:buNone/>
              <a:defRPr sz="1900"/>
            </a:lvl2pPr>
            <a:lvl3pPr lvl="2" indent="0">
              <a:spcBef>
                <a:spcPts val="0"/>
              </a:spcBef>
              <a:buNone/>
              <a:defRPr sz="1900"/>
            </a:lvl3pPr>
            <a:lvl4pPr lvl="3" indent="0">
              <a:spcBef>
                <a:spcPts val="0"/>
              </a:spcBef>
              <a:buNone/>
              <a:defRPr sz="1900"/>
            </a:lvl4pPr>
            <a:lvl5pPr lvl="4" indent="0">
              <a:spcBef>
                <a:spcPts val="0"/>
              </a:spcBef>
              <a:buNone/>
              <a:defRPr sz="1900"/>
            </a:lvl5pPr>
            <a:lvl6pPr lvl="5" indent="0">
              <a:spcBef>
                <a:spcPts val="0"/>
              </a:spcBef>
              <a:buNone/>
              <a:defRPr sz="1900"/>
            </a:lvl6pPr>
            <a:lvl7pPr lvl="6" indent="0">
              <a:spcBef>
                <a:spcPts val="0"/>
              </a:spcBef>
              <a:buNone/>
              <a:defRPr sz="1900"/>
            </a:lvl7pPr>
            <a:lvl8pPr lvl="7" indent="0">
              <a:spcBef>
                <a:spcPts val="0"/>
              </a:spcBef>
              <a:buNone/>
              <a:defRPr sz="1900"/>
            </a:lvl8pPr>
            <a:lvl9pPr lvl="8" indent="0">
              <a:spcBef>
                <a:spcPts val="0"/>
              </a:spcBef>
              <a:buNone/>
              <a:defRPr sz="1900"/>
            </a:lvl9pPr>
          </a:lstStyle>
          <a:p>
            <a:endParaRPr/>
          </a:p>
        </p:txBody>
      </p:sp>
      <p:sp>
        <p:nvSpPr>
          <p:cNvPr id="29" name="Shape 29"/>
          <p:cNvSpPr txBox="1">
            <a:spLocks noGrp="1"/>
          </p:cNvSpPr>
          <p:nvPr>
            <p:ph type="body" idx="1"/>
          </p:nvPr>
        </p:nvSpPr>
        <p:spPr>
          <a:xfrm>
            <a:off x="963083" y="2906713"/>
            <a:ext cx="10363200" cy="1500187"/>
          </a:xfrm>
          <a:prstGeom prst="rect">
            <a:avLst/>
          </a:prstGeom>
          <a:noFill/>
          <a:ln>
            <a:noFill/>
          </a:ln>
        </p:spPr>
        <p:txBody>
          <a:bodyPr lIns="91404" tIns="91404" rIns="91404" bIns="91404" anchor="b" anchorCtr="0"/>
          <a:lstStyle>
            <a:lvl1pPr marL="0" marR="0" lvl="0" indent="0" algn="l" rtl="0">
              <a:spcBef>
                <a:spcPts val="533"/>
              </a:spcBef>
              <a:buClr>
                <a:srgbClr val="888888"/>
              </a:buClr>
              <a:buFont typeface="Arial"/>
              <a:buNone/>
              <a:defRPr sz="2700" b="0" i="0" u="none" strike="noStrike" cap="none">
                <a:solidFill>
                  <a:srgbClr val="888888"/>
                </a:solidFill>
                <a:latin typeface="Calibri"/>
                <a:ea typeface="Calibri"/>
                <a:cs typeface="Calibri"/>
                <a:sym typeface="Calibri"/>
              </a:defRPr>
            </a:lvl1pPr>
            <a:lvl2pPr marL="609427" marR="0" lvl="1" indent="-12684" algn="l"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2pPr>
            <a:lvl3pPr marL="1218870" marR="0" lvl="2" indent="-12669" algn="l" rtl="0">
              <a:spcBef>
                <a:spcPts val="427"/>
              </a:spcBef>
              <a:buClr>
                <a:srgbClr val="888888"/>
              </a:buClr>
              <a:buFont typeface="Arial"/>
              <a:buNone/>
              <a:defRPr sz="2100" b="0" i="0" u="none" strike="noStrike" cap="none">
                <a:solidFill>
                  <a:srgbClr val="888888"/>
                </a:solidFill>
                <a:latin typeface="Calibri"/>
                <a:ea typeface="Calibri"/>
                <a:cs typeface="Calibri"/>
                <a:sym typeface="Calibri"/>
              </a:defRPr>
            </a:lvl3pPr>
            <a:lvl4pPr marL="1828301" marR="0" lvl="3" indent="-12654" algn="l" rtl="0">
              <a:spcBef>
                <a:spcPts val="373"/>
              </a:spcBef>
              <a:buClr>
                <a:srgbClr val="888888"/>
              </a:buClr>
              <a:buFont typeface="Arial"/>
              <a:buNone/>
              <a:defRPr sz="1900" b="0" i="0" u="none" strike="noStrike" cap="none">
                <a:solidFill>
                  <a:srgbClr val="888888"/>
                </a:solidFill>
                <a:latin typeface="Calibri"/>
                <a:ea typeface="Calibri"/>
                <a:cs typeface="Calibri"/>
                <a:sym typeface="Calibri"/>
              </a:defRPr>
            </a:lvl4pPr>
            <a:lvl5pPr marL="2437738" marR="0" lvl="4" indent="-12638" algn="l" rtl="0">
              <a:spcBef>
                <a:spcPts val="373"/>
              </a:spcBef>
              <a:buClr>
                <a:srgbClr val="888888"/>
              </a:buClr>
              <a:buFont typeface="Arial"/>
              <a:buNone/>
              <a:defRPr sz="1900" b="0" i="0" u="none" strike="noStrike" cap="none">
                <a:solidFill>
                  <a:srgbClr val="888888"/>
                </a:solidFill>
                <a:latin typeface="Calibri"/>
                <a:ea typeface="Calibri"/>
                <a:cs typeface="Calibri"/>
                <a:sym typeface="Calibri"/>
              </a:defRPr>
            </a:lvl5pPr>
            <a:lvl6pPr marL="3047164" marR="0" lvl="5" indent="-12624" algn="l" rtl="0">
              <a:spcBef>
                <a:spcPts val="373"/>
              </a:spcBef>
              <a:buClr>
                <a:srgbClr val="888888"/>
              </a:buClr>
              <a:buFont typeface="Arial"/>
              <a:buNone/>
              <a:defRPr sz="1900" b="0" i="0" u="none" strike="noStrike" cap="none">
                <a:solidFill>
                  <a:srgbClr val="888888"/>
                </a:solidFill>
                <a:latin typeface="Calibri"/>
                <a:ea typeface="Calibri"/>
                <a:cs typeface="Calibri"/>
                <a:sym typeface="Calibri"/>
              </a:defRPr>
            </a:lvl6pPr>
            <a:lvl7pPr marL="3656591" marR="0" lvl="6" indent="-12608" algn="l" rtl="0">
              <a:spcBef>
                <a:spcPts val="373"/>
              </a:spcBef>
              <a:buClr>
                <a:srgbClr val="888888"/>
              </a:buClr>
              <a:buFont typeface="Arial"/>
              <a:buNone/>
              <a:defRPr sz="1900" b="0" i="0" u="none" strike="noStrike" cap="none">
                <a:solidFill>
                  <a:srgbClr val="888888"/>
                </a:solidFill>
                <a:latin typeface="Calibri"/>
                <a:ea typeface="Calibri"/>
                <a:cs typeface="Calibri"/>
                <a:sym typeface="Calibri"/>
              </a:defRPr>
            </a:lvl7pPr>
            <a:lvl8pPr marL="4266027" marR="0" lvl="7" indent="-12593" algn="l" rtl="0">
              <a:spcBef>
                <a:spcPts val="373"/>
              </a:spcBef>
              <a:buClr>
                <a:srgbClr val="888888"/>
              </a:buClr>
              <a:buFont typeface="Arial"/>
              <a:buNone/>
              <a:defRPr sz="1900" b="0" i="0" u="none" strike="noStrike" cap="none">
                <a:solidFill>
                  <a:srgbClr val="888888"/>
                </a:solidFill>
                <a:latin typeface="Calibri"/>
                <a:ea typeface="Calibri"/>
                <a:cs typeface="Calibri"/>
                <a:sym typeface="Calibri"/>
              </a:defRPr>
            </a:lvl8pPr>
            <a:lvl9pPr marL="4875459" marR="0" lvl="8" indent="-12577" algn="l" rtl="0">
              <a:spcBef>
                <a:spcPts val="373"/>
              </a:spcBef>
              <a:buClr>
                <a:srgbClr val="888888"/>
              </a:buClr>
              <a:buFont typeface="Arial"/>
              <a:buNone/>
              <a:defRPr sz="19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609600" y="6356352"/>
            <a:ext cx="2844800" cy="365125"/>
          </a:xfrm>
          <a:prstGeom prst="rect">
            <a:avLst/>
          </a:prstGeom>
          <a:noFill/>
          <a:ln>
            <a:noFill/>
          </a:ln>
        </p:spPr>
        <p:txBody>
          <a:bodyPr lIns="91404" tIns="91404" rIns="91404" bIns="91404"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fld id="{10D76F5B-BDC0-4C45-B93A-8B5D8C28EF80}" type="datetime1">
              <a:rPr lang="en-US" smtClean="0"/>
              <a:pPr/>
              <a:t>6/16/2020</a:t>
            </a:fld>
            <a:endParaRPr dirty="0"/>
          </a:p>
        </p:txBody>
      </p:sp>
      <p:sp>
        <p:nvSpPr>
          <p:cNvPr id="31" name="Shape 31"/>
          <p:cNvSpPr txBox="1">
            <a:spLocks noGrp="1"/>
          </p:cNvSpPr>
          <p:nvPr>
            <p:ph type="ftr" idx="11"/>
          </p:nvPr>
        </p:nvSpPr>
        <p:spPr>
          <a:xfrm>
            <a:off x="4165608" y="6356352"/>
            <a:ext cx="3860799" cy="365125"/>
          </a:xfrm>
          <a:prstGeom prst="rect">
            <a:avLst/>
          </a:prstGeom>
          <a:noFill/>
          <a:ln>
            <a:noFill/>
          </a:ln>
        </p:spPr>
        <p:txBody>
          <a:bodyPr lIns="91404" tIns="91404" rIns="91404" bIns="91404"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endParaRPr dirty="0"/>
          </a:p>
        </p:txBody>
      </p:sp>
      <p:sp>
        <p:nvSpPr>
          <p:cNvPr id="32" name="Shape 32"/>
          <p:cNvSpPr txBox="1">
            <a:spLocks noGrp="1"/>
          </p:cNvSpPr>
          <p:nvPr>
            <p:ph type="sldNum" idx="12"/>
          </p:nvPr>
        </p:nvSpPr>
        <p:spPr>
          <a:xfrm>
            <a:off x="8737600" y="6356352"/>
            <a:ext cx="2844800" cy="365125"/>
          </a:xfrm>
          <a:prstGeom prst="rect">
            <a:avLst/>
          </a:prstGeom>
          <a:noFill/>
          <a:ln>
            <a:noFill/>
          </a:ln>
        </p:spPr>
        <p:txBody>
          <a:bodyPr lIns="91404" tIns="45698" rIns="91404" bIns="45698" anchor="ctr" anchorCtr="0">
            <a:noAutofit/>
          </a:bodyPr>
          <a:lstStyle/>
          <a:p>
            <a:pPr algn="r">
              <a:buSzPct val="25000"/>
            </a:pPr>
            <a:fld id="{00000000-1234-1234-1234-123412341234}" type="slidenum">
              <a:rPr lang="en-US" sz="1600" smtClean="0">
                <a:solidFill>
                  <a:srgbClr val="888888"/>
                </a:solidFill>
                <a:latin typeface="Calibri"/>
                <a:ea typeface="Calibri"/>
                <a:cs typeface="Calibri"/>
                <a:sym typeface="Calibri"/>
              </a:rPr>
              <a:pPr algn="r">
                <a:buSzPct val="25000"/>
              </a:pPr>
              <a:t>‹#›</a:t>
            </a:fld>
            <a:endParaRPr lang="en-US" sz="16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1984196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609608" y="274637"/>
            <a:ext cx="10972799" cy="1143000"/>
          </a:xfrm>
          <a:prstGeom prst="rect">
            <a:avLst/>
          </a:prstGeom>
          <a:noFill/>
          <a:ln>
            <a:noFill/>
          </a:ln>
        </p:spPr>
        <p:txBody>
          <a:bodyPr lIns="91404" tIns="91404" rIns="91404" bIns="91404" anchor="ctr" anchorCtr="0"/>
          <a:lstStyle>
            <a:lvl1pPr marL="0" marR="0" lvl="0" indent="0" algn="ctr" rtl="0">
              <a:spcBef>
                <a:spcPts val="0"/>
              </a:spcBef>
              <a:buClr>
                <a:schemeClr val="dk1"/>
              </a:buClr>
              <a:buFont typeface="Calibri"/>
              <a:buNone/>
              <a:defRPr sz="5900" b="0" i="0" u="none" strike="noStrike" cap="none">
                <a:solidFill>
                  <a:schemeClr val="dk1"/>
                </a:solidFill>
                <a:latin typeface="Calibri"/>
                <a:ea typeface="Calibri"/>
                <a:cs typeface="Calibri"/>
                <a:sym typeface="Calibri"/>
              </a:defRPr>
            </a:lvl1pPr>
            <a:lvl2pPr lvl="1" indent="0">
              <a:spcBef>
                <a:spcPts val="0"/>
              </a:spcBef>
              <a:buNone/>
              <a:defRPr sz="1900"/>
            </a:lvl2pPr>
            <a:lvl3pPr lvl="2" indent="0">
              <a:spcBef>
                <a:spcPts val="0"/>
              </a:spcBef>
              <a:buNone/>
              <a:defRPr sz="1900"/>
            </a:lvl3pPr>
            <a:lvl4pPr lvl="3" indent="0">
              <a:spcBef>
                <a:spcPts val="0"/>
              </a:spcBef>
              <a:buNone/>
              <a:defRPr sz="1900"/>
            </a:lvl4pPr>
            <a:lvl5pPr lvl="4" indent="0">
              <a:spcBef>
                <a:spcPts val="0"/>
              </a:spcBef>
              <a:buNone/>
              <a:defRPr sz="1900"/>
            </a:lvl5pPr>
            <a:lvl6pPr lvl="5" indent="0">
              <a:spcBef>
                <a:spcPts val="0"/>
              </a:spcBef>
              <a:buNone/>
              <a:defRPr sz="1900"/>
            </a:lvl6pPr>
            <a:lvl7pPr lvl="6" indent="0">
              <a:spcBef>
                <a:spcPts val="0"/>
              </a:spcBef>
              <a:buNone/>
              <a:defRPr sz="1900"/>
            </a:lvl7pPr>
            <a:lvl8pPr lvl="7" indent="0">
              <a:spcBef>
                <a:spcPts val="0"/>
              </a:spcBef>
              <a:buNone/>
              <a:defRPr sz="1900"/>
            </a:lvl8pPr>
            <a:lvl9pPr lvl="8" indent="0">
              <a:spcBef>
                <a:spcPts val="0"/>
              </a:spcBef>
              <a:buNone/>
              <a:defRPr sz="1900"/>
            </a:lvl9pPr>
          </a:lstStyle>
          <a:p>
            <a:endParaRPr/>
          </a:p>
        </p:txBody>
      </p:sp>
      <p:sp>
        <p:nvSpPr>
          <p:cNvPr id="51" name="Shape 51"/>
          <p:cNvSpPr txBox="1">
            <a:spLocks noGrp="1"/>
          </p:cNvSpPr>
          <p:nvPr>
            <p:ph type="dt" idx="10"/>
          </p:nvPr>
        </p:nvSpPr>
        <p:spPr>
          <a:xfrm>
            <a:off x="609600" y="6356352"/>
            <a:ext cx="2844800" cy="365125"/>
          </a:xfrm>
          <a:prstGeom prst="rect">
            <a:avLst/>
          </a:prstGeom>
          <a:noFill/>
          <a:ln>
            <a:noFill/>
          </a:ln>
        </p:spPr>
        <p:txBody>
          <a:bodyPr lIns="91404" tIns="91404" rIns="91404" bIns="91404"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fld id="{A497EBF9-1D74-475D-94FB-C129C50D3DDF}" type="datetime1">
              <a:rPr lang="en-US" smtClean="0"/>
              <a:pPr/>
              <a:t>6/16/2020</a:t>
            </a:fld>
            <a:endParaRPr dirty="0"/>
          </a:p>
        </p:txBody>
      </p:sp>
      <p:sp>
        <p:nvSpPr>
          <p:cNvPr id="52" name="Shape 52"/>
          <p:cNvSpPr txBox="1">
            <a:spLocks noGrp="1"/>
          </p:cNvSpPr>
          <p:nvPr>
            <p:ph type="ftr" idx="11"/>
          </p:nvPr>
        </p:nvSpPr>
        <p:spPr>
          <a:xfrm>
            <a:off x="4165608" y="6356352"/>
            <a:ext cx="3860799" cy="365125"/>
          </a:xfrm>
          <a:prstGeom prst="rect">
            <a:avLst/>
          </a:prstGeom>
          <a:noFill/>
          <a:ln>
            <a:noFill/>
          </a:ln>
        </p:spPr>
        <p:txBody>
          <a:bodyPr lIns="91404" tIns="91404" rIns="91404" bIns="91404"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endParaRPr dirty="0"/>
          </a:p>
        </p:txBody>
      </p:sp>
      <p:sp>
        <p:nvSpPr>
          <p:cNvPr id="53" name="Shape 53"/>
          <p:cNvSpPr txBox="1">
            <a:spLocks noGrp="1"/>
          </p:cNvSpPr>
          <p:nvPr>
            <p:ph type="sldNum" idx="12"/>
          </p:nvPr>
        </p:nvSpPr>
        <p:spPr>
          <a:xfrm>
            <a:off x="8737600" y="6356352"/>
            <a:ext cx="2844800" cy="365125"/>
          </a:xfrm>
          <a:prstGeom prst="rect">
            <a:avLst/>
          </a:prstGeom>
          <a:noFill/>
          <a:ln>
            <a:noFill/>
          </a:ln>
        </p:spPr>
        <p:txBody>
          <a:bodyPr lIns="91404" tIns="45698" rIns="91404" bIns="45698" anchor="ctr" anchorCtr="0">
            <a:noAutofit/>
          </a:bodyPr>
          <a:lstStyle/>
          <a:p>
            <a:pPr algn="r">
              <a:buSzPct val="25000"/>
            </a:pPr>
            <a:fld id="{00000000-1234-1234-1234-123412341234}" type="slidenum">
              <a:rPr lang="en-US" sz="1600" smtClean="0">
                <a:solidFill>
                  <a:srgbClr val="888888"/>
                </a:solidFill>
                <a:latin typeface="Calibri"/>
                <a:ea typeface="Calibri"/>
                <a:cs typeface="Calibri"/>
                <a:sym typeface="Calibri"/>
              </a:rPr>
              <a:pPr algn="r">
                <a:buSzPct val="25000"/>
              </a:pPr>
              <a:t>‹#›</a:t>
            </a:fld>
            <a:endParaRPr lang="en-US" sz="16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4123250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609603" y="273049"/>
            <a:ext cx="4011084" cy="1162051"/>
          </a:xfrm>
          <a:prstGeom prst="rect">
            <a:avLst/>
          </a:prstGeom>
          <a:noFill/>
          <a:ln>
            <a:noFill/>
          </a:ln>
        </p:spPr>
        <p:txBody>
          <a:bodyPr lIns="91404" tIns="91404" rIns="91404" bIns="91404" anchor="b" anchorCtr="0"/>
          <a:lstStyle>
            <a:lvl1pPr marL="0" marR="0" lvl="0" indent="0" algn="l" rtl="0">
              <a:spcBef>
                <a:spcPts val="0"/>
              </a:spcBef>
              <a:buClr>
                <a:schemeClr val="dk1"/>
              </a:buClr>
              <a:buFont typeface="Calibri"/>
              <a:buNone/>
              <a:defRPr sz="2700" b="1" i="0" u="none" strike="noStrike" cap="none">
                <a:solidFill>
                  <a:schemeClr val="dk1"/>
                </a:solidFill>
                <a:latin typeface="Calibri"/>
                <a:ea typeface="Calibri"/>
                <a:cs typeface="Calibri"/>
                <a:sym typeface="Calibri"/>
              </a:defRPr>
            </a:lvl1pPr>
            <a:lvl2pPr lvl="1" indent="0">
              <a:spcBef>
                <a:spcPts val="0"/>
              </a:spcBef>
              <a:buNone/>
              <a:defRPr sz="1900"/>
            </a:lvl2pPr>
            <a:lvl3pPr lvl="2" indent="0">
              <a:spcBef>
                <a:spcPts val="0"/>
              </a:spcBef>
              <a:buNone/>
              <a:defRPr sz="1900"/>
            </a:lvl3pPr>
            <a:lvl4pPr lvl="3" indent="0">
              <a:spcBef>
                <a:spcPts val="0"/>
              </a:spcBef>
              <a:buNone/>
              <a:defRPr sz="1900"/>
            </a:lvl4pPr>
            <a:lvl5pPr lvl="4" indent="0">
              <a:spcBef>
                <a:spcPts val="0"/>
              </a:spcBef>
              <a:buNone/>
              <a:defRPr sz="1900"/>
            </a:lvl5pPr>
            <a:lvl6pPr lvl="5" indent="0">
              <a:spcBef>
                <a:spcPts val="0"/>
              </a:spcBef>
              <a:buNone/>
              <a:defRPr sz="1900"/>
            </a:lvl6pPr>
            <a:lvl7pPr lvl="6" indent="0">
              <a:spcBef>
                <a:spcPts val="0"/>
              </a:spcBef>
              <a:buNone/>
              <a:defRPr sz="1900"/>
            </a:lvl7pPr>
            <a:lvl8pPr lvl="7" indent="0">
              <a:spcBef>
                <a:spcPts val="0"/>
              </a:spcBef>
              <a:buNone/>
              <a:defRPr sz="1900"/>
            </a:lvl8pPr>
            <a:lvl9pPr lvl="8" indent="0">
              <a:spcBef>
                <a:spcPts val="0"/>
              </a:spcBef>
              <a:buNone/>
              <a:defRPr sz="1900"/>
            </a:lvl9pPr>
          </a:lstStyle>
          <a:p>
            <a:endParaRPr/>
          </a:p>
        </p:txBody>
      </p:sp>
      <p:sp>
        <p:nvSpPr>
          <p:cNvPr id="56" name="Shape 56"/>
          <p:cNvSpPr txBox="1">
            <a:spLocks noGrp="1"/>
          </p:cNvSpPr>
          <p:nvPr>
            <p:ph type="body" idx="1"/>
          </p:nvPr>
        </p:nvSpPr>
        <p:spPr>
          <a:xfrm>
            <a:off x="4766733" y="273052"/>
            <a:ext cx="6815667" cy="5853112"/>
          </a:xfrm>
          <a:prstGeom prst="rect">
            <a:avLst/>
          </a:prstGeom>
          <a:noFill/>
          <a:ln>
            <a:noFill/>
          </a:ln>
        </p:spPr>
        <p:txBody>
          <a:bodyPr lIns="91404" tIns="91404" rIns="91404" bIns="91404" anchor="t" anchorCtr="0"/>
          <a:lstStyle>
            <a:lvl1pPr marL="457071" marR="0" lvl="0" indent="-186194" algn="l" rtl="0">
              <a:spcBef>
                <a:spcPts val="853"/>
              </a:spcBef>
              <a:buClr>
                <a:schemeClr val="dk1"/>
              </a:buClr>
              <a:buSzPct val="99232"/>
              <a:buFont typeface="Arial"/>
              <a:buChar char="•"/>
              <a:defRPr sz="4300" b="0" i="0" u="none" strike="noStrike" cap="none">
                <a:solidFill>
                  <a:schemeClr val="dk1"/>
                </a:solidFill>
                <a:latin typeface="Calibri"/>
                <a:ea typeface="Calibri"/>
                <a:cs typeface="Calibri"/>
                <a:sym typeface="Calibri"/>
              </a:defRPr>
            </a:lvl1pPr>
            <a:lvl2pPr marL="990334" marR="0" lvl="1" indent="-156589" algn="l" rtl="0">
              <a:spcBef>
                <a:spcPts val="747"/>
              </a:spcBef>
              <a:buClr>
                <a:schemeClr val="dk1"/>
              </a:buClr>
              <a:buSzPct val="100891"/>
              <a:buFont typeface="Arial"/>
              <a:buChar char="–"/>
              <a:defRPr sz="3700" b="0" i="0" u="none" strike="noStrike" cap="none">
                <a:solidFill>
                  <a:schemeClr val="dk1"/>
                </a:solidFill>
                <a:latin typeface="Calibri"/>
                <a:ea typeface="Calibri"/>
                <a:cs typeface="Calibri"/>
                <a:sym typeface="Calibri"/>
              </a:defRPr>
            </a:lvl2pPr>
            <a:lvl3pPr marL="1523583" marR="0" lvl="2" indent="-114236"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3pPr>
            <a:lvl4pPr marL="2133013" marR="0" lvl="3" indent="-148052"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4pPr>
            <a:lvl5pPr marL="2742450" marR="0" lvl="4" indent="-148036"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5pPr>
            <a:lvl6pPr marL="3351876" marR="0" lvl="5" indent="-148023"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6pPr>
            <a:lvl7pPr marL="3961314" marR="0" lvl="6" indent="-148007"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7pPr>
            <a:lvl8pPr marL="4570746" marR="0" lvl="7" indent="-147991"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8pPr>
            <a:lvl9pPr marL="5180177" marR="0" lvl="8" indent="-147975"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609603" y="1435104"/>
            <a:ext cx="4011084" cy="4691063"/>
          </a:xfrm>
          <a:prstGeom prst="rect">
            <a:avLst/>
          </a:prstGeom>
          <a:noFill/>
          <a:ln>
            <a:noFill/>
          </a:ln>
        </p:spPr>
        <p:txBody>
          <a:bodyPr lIns="91404" tIns="91404" rIns="91404" bIns="91404" anchor="t" anchorCtr="0"/>
          <a:lstStyle>
            <a:lvl1pPr marL="0" marR="0" lvl="0" indent="0" algn="l" rtl="0">
              <a:spcBef>
                <a:spcPts val="373"/>
              </a:spcBef>
              <a:buClr>
                <a:schemeClr val="dk1"/>
              </a:buClr>
              <a:buFont typeface="Arial"/>
              <a:buNone/>
              <a:defRPr sz="1900" b="0" i="0" u="none" strike="noStrike" cap="none">
                <a:solidFill>
                  <a:schemeClr val="dk1"/>
                </a:solidFill>
                <a:latin typeface="Calibri"/>
                <a:ea typeface="Calibri"/>
                <a:cs typeface="Calibri"/>
                <a:sym typeface="Calibri"/>
              </a:defRPr>
            </a:lvl1pPr>
            <a:lvl2pPr marL="609427" marR="0" lvl="1" indent="-12684" algn="l" rtl="0">
              <a:spcBef>
                <a:spcPts val="320"/>
              </a:spcBef>
              <a:buClr>
                <a:schemeClr val="dk1"/>
              </a:buClr>
              <a:buFont typeface="Arial"/>
              <a:buNone/>
              <a:defRPr sz="1600" b="0" i="0" u="none" strike="noStrike" cap="none">
                <a:solidFill>
                  <a:schemeClr val="dk1"/>
                </a:solidFill>
                <a:latin typeface="Calibri"/>
                <a:ea typeface="Calibri"/>
                <a:cs typeface="Calibri"/>
                <a:sym typeface="Calibri"/>
              </a:defRPr>
            </a:lvl2pPr>
            <a:lvl3pPr marL="1218870" marR="0" lvl="2" indent="-12669" algn="l" rtl="0">
              <a:spcBef>
                <a:spcPts val="267"/>
              </a:spcBef>
              <a:buClr>
                <a:schemeClr val="dk1"/>
              </a:buClr>
              <a:buFont typeface="Arial"/>
              <a:buNone/>
              <a:defRPr sz="1300" b="0" i="0" u="none" strike="noStrike" cap="none">
                <a:solidFill>
                  <a:schemeClr val="dk1"/>
                </a:solidFill>
                <a:latin typeface="Calibri"/>
                <a:ea typeface="Calibri"/>
                <a:cs typeface="Calibri"/>
                <a:sym typeface="Calibri"/>
              </a:defRPr>
            </a:lvl3pPr>
            <a:lvl4pPr marL="1828301" marR="0" lvl="3" indent="-12654"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4pPr>
            <a:lvl5pPr marL="2437738" marR="0" lvl="4" indent="-12638"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5pPr>
            <a:lvl6pPr marL="3047164" marR="0" lvl="5" indent="-12624"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6pPr>
            <a:lvl7pPr marL="3656591" marR="0" lvl="6" indent="-12608"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7pPr>
            <a:lvl8pPr marL="4266027" marR="0" lvl="7" indent="-12593"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8pPr>
            <a:lvl9pPr marL="4875459" marR="0" lvl="8" indent="-12577"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609600" y="6356352"/>
            <a:ext cx="2844800" cy="365125"/>
          </a:xfrm>
          <a:prstGeom prst="rect">
            <a:avLst/>
          </a:prstGeom>
          <a:noFill/>
          <a:ln>
            <a:noFill/>
          </a:ln>
        </p:spPr>
        <p:txBody>
          <a:bodyPr lIns="91404" tIns="91404" rIns="91404" bIns="91404"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fld id="{11D3619B-502A-4E58-944E-B9B6467139CA}" type="datetime1">
              <a:rPr lang="en-US" smtClean="0"/>
              <a:pPr/>
              <a:t>6/16/2020</a:t>
            </a:fld>
            <a:endParaRPr dirty="0"/>
          </a:p>
        </p:txBody>
      </p:sp>
      <p:sp>
        <p:nvSpPr>
          <p:cNvPr id="59" name="Shape 59"/>
          <p:cNvSpPr txBox="1">
            <a:spLocks noGrp="1"/>
          </p:cNvSpPr>
          <p:nvPr>
            <p:ph type="ftr" idx="11"/>
          </p:nvPr>
        </p:nvSpPr>
        <p:spPr>
          <a:xfrm>
            <a:off x="4165608" y="6356352"/>
            <a:ext cx="3860799" cy="365125"/>
          </a:xfrm>
          <a:prstGeom prst="rect">
            <a:avLst/>
          </a:prstGeom>
          <a:noFill/>
          <a:ln>
            <a:noFill/>
          </a:ln>
        </p:spPr>
        <p:txBody>
          <a:bodyPr lIns="91404" tIns="91404" rIns="91404" bIns="91404"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endParaRPr dirty="0"/>
          </a:p>
        </p:txBody>
      </p:sp>
      <p:sp>
        <p:nvSpPr>
          <p:cNvPr id="60" name="Shape 60"/>
          <p:cNvSpPr txBox="1">
            <a:spLocks noGrp="1"/>
          </p:cNvSpPr>
          <p:nvPr>
            <p:ph type="sldNum" idx="12"/>
          </p:nvPr>
        </p:nvSpPr>
        <p:spPr>
          <a:xfrm>
            <a:off x="8737600" y="6356352"/>
            <a:ext cx="2844800" cy="365125"/>
          </a:xfrm>
          <a:prstGeom prst="rect">
            <a:avLst/>
          </a:prstGeom>
          <a:noFill/>
          <a:ln>
            <a:noFill/>
          </a:ln>
        </p:spPr>
        <p:txBody>
          <a:bodyPr lIns="91404" tIns="45698" rIns="91404" bIns="45698" anchor="ctr" anchorCtr="0">
            <a:noAutofit/>
          </a:bodyPr>
          <a:lstStyle/>
          <a:p>
            <a:pPr algn="r">
              <a:buSzPct val="25000"/>
            </a:pPr>
            <a:fld id="{00000000-1234-1234-1234-123412341234}" type="slidenum">
              <a:rPr lang="en-US" sz="1600" smtClean="0">
                <a:solidFill>
                  <a:srgbClr val="888888"/>
                </a:solidFill>
                <a:latin typeface="Calibri"/>
                <a:ea typeface="Calibri"/>
                <a:cs typeface="Calibri"/>
                <a:sym typeface="Calibri"/>
              </a:rPr>
              <a:pPr algn="r">
                <a:buSzPct val="25000"/>
              </a:pPr>
              <a:t>‹#›</a:t>
            </a:fld>
            <a:endParaRPr lang="en-US" sz="16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838564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2389716" y="4800601"/>
            <a:ext cx="7315200" cy="566739"/>
          </a:xfrm>
          <a:prstGeom prst="rect">
            <a:avLst/>
          </a:prstGeom>
          <a:noFill/>
          <a:ln>
            <a:noFill/>
          </a:ln>
        </p:spPr>
        <p:txBody>
          <a:bodyPr lIns="91404" tIns="91404" rIns="91404" bIns="91404" anchor="b" anchorCtr="0"/>
          <a:lstStyle>
            <a:lvl1pPr marL="0" marR="0" lvl="0" indent="0" algn="l" rtl="0">
              <a:spcBef>
                <a:spcPts val="0"/>
              </a:spcBef>
              <a:buClr>
                <a:schemeClr val="dk1"/>
              </a:buClr>
              <a:buFont typeface="Calibri"/>
              <a:buNone/>
              <a:defRPr sz="2700" b="1" i="0" u="none" strike="noStrike" cap="none">
                <a:solidFill>
                  <a:schemeClr val="dk1"/>
                </a:solidFill>
                <a:latin typeface="Calibri"/>
                <a:ea typeface="Calibri"/>
                <a:cs typeface="Calibri"/>
                <a:sym typeface="Calibri"/>
              </a:defRPr>
            </a:lvl1pPr>
            <a:lvl2pPr lvl="1" indent="0">
              <a:spcBef>
                <a:spcPts val="0"/>
              </a:spcBef>
              <a:buNone/>
              <a:defRPr sz="1900"/>
            </a:lvl2pPr>
            <a:lvl3pPr lvl="2" indent="0">
              <a:spcBef>
                <a:spcPts val="0"/>
              </a:spcBef>
              <a:buNone/>
              <a:defRPr sz="1900"/>
            </a:lvl3pPr>
            <a:lvl4pPr lvl="3" indent="0">
              <a:spcBef>
                <a:spcPts val="0"/>
              </a:spcBef>
              <a:buNone/>
              <a:defRPr sz="1900"/>
            </a:lvl4pPr>
            <a:lvl5pPr lvl="4" indent="0">
              <a:spcBef>
                <a:spcPts val="0"/>
              </a:spcBef>
              <a:buNone/>
              <a:defRPr sz="1900"/>
            </a:lvl5pPr>
            <a:lvl6pPr lvl="5" indent="0">
              <a:spcBef>
                <a:spcPts val="0"/>
              </a:spcBef>
              <a:buNone/>
              <a:defRPr sz="1900"/>
            </a:lvl6pPr>
            <a:lvl7pPr lvl="6" indent="0">
              <a:spcBef>
                <a:spcPts val="0"/>
              </a:spcBef>
              <a:buNone/>
              <a:defRPr sz="1900"/>
            </a:lvl7pPr>
            <a:lvl8pPr lvl="7" indent="0">
              <a:spcBef>
                <a:spcPts val="0"/>
              </a:spcBef>
              <a:buNone/>
              <a:defRPr sz="1900"/>
            </a:lvl8pPr>
            <a:lvl9pPr lvl="8" indent="0">
              <a:spcBef>
                <a:spcPts val="0"/>
              </a:spcBef>
              <a:buNone/>
              <a:defRPr sz="1900"/>
            </a:lvl9pPr>
          </a:lstStyle>
          <a:p>
            <a:endParaRPr/>
          </a:p>
        </p:txBody>
      </p:sp>
      <p:sp>
        <p:nvSpPr>
          <p:cNvPr id="63" name="Shape 63"/>
          <p:cNvSpPr>
            <a:spLocks noGrp="1"/>
          </p:cNvSpPr>
          <p:nvPr>
            <p:ph type="pic" idx="2"/>
          </p:nvPr>
        </p:nvSpPr>
        <p:spPr>
          <a:xfrm>
            <a:off x="2389716" y="612775"/>
            <a:ext cx="7315200" cy="4114800"/>
          </a:xfrm>
          <a:prstGeom prst="rect">
            <a:avLst/>
          </a:prstGeom>
          <a:noFill/>
          <a:ln>
            <a:noFill/>
          </a:ln>
        </p:spPr>
        <p:txBody>
          <a:bodyPr lIns="91404" tIns="91404" rIns="91404" bIns="91404" anchor="t" anchorCtr="0"/>
          <a:lstStyle>
            <a:lvl1pPr marL="0" marR="0" lvl="0" indent="0" algn="l" rtl="0">
              <a:spcBef>
                <a:spcPts val="853"/>
              </a:spcBef>
              <a:buClr>
                <a:schemeClr val="dk1"/>
              </a:buClr>
              <a:buFont typeface="Arial"/>
              <a:buNone/>
              <a:defRPr sz="4300" b="0" i="0" u="none" strike="noStrike" cap="none">
                <a:solidFill>
                  <a:schemeClr val="dk1"/>
                </a:solidFill>
                <a:latin typeface="Calibri"/>
                <a:ea typeface="Calibri"/>
                <a:cs typeface="Calibri"/>
                <a:sym typeface="Calibri"/>
              </a:defRPr>
            </a:lvl1pPr>
            <a:lvl2pPr marL="609427" marR="0" lvl="1" indent="-12684" algn="l" rtl="0">
              <a:spcBef>
                <a:spcPts val="747"/>
              </a:spcBef>
              <a:buClr>
                <a:schemeClr val="dk1"/>
              </a:buClr>
              <a:buFont typeface="Arial"/>
              <a:buNone/>
              <a:defRPr sz="3700" b="0" i="0" u="none" strike="noStrike" cap="none">
                <a:solidFill>
                  <a:schemeClr val="dk1"/>
                </a:solidFill>
                <a:latin typeface="Calibri"/>
                <a:ea typeface="Calibri"/>
                <a:cs typeface="Calibri"/>
                <a:sym typeface="Calibri"/>
              </a:defRPr>
            </a:lvl2pPr>
            <a:lvl3pPr marL="1218870" marR="0" lvl="2" indent="-12669"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3pPr>
            <a:lvl4pPr marL="1828301" marR="0" lvl="3" indent="-12654" algn="l" rtl="0">
              <a:spcBef>
                <a:spcPts val="533"/>
              </a:spcBef>
              <a:buClr>
                <a:schemeClr val="dk1"/>
              </a:buClr>
              <a:buFont typeface="Arial"/>
              <a:buNone/>
              <a:defRPr sz="2700" b="0" i="0" u="none" strike="noStrike" cap="none">
                <a:solidFill>
                  <a:schemeClr val="dk1"/>
                </a:solidFill>
                <a:latin typeface="Calibri"/>
                <a:ea typeface="Calibri"/>
                <a:cs typeface="Calibri"/>
                <a:sym typeface="Calibri"/>
              </a:defRPr>
            </a:lvl4pPr>
            <a:lvl5pPr marL="2437738" marR="0" lvl="4" indent="-12638" algn="l" rtl="0">
              <a:spcBef>
                <a:spcPts val="533"/>
              </a:spcBef>
              <a:buClr>
                <a:schemeClr val="dk1"/>
              </a:buClr>
              <a:buFont typeface="Arial"/>
              <a:buNone/>
              <a:defRPr sz="2700" b="0" i="0" u="none" strike="noStrike" cap="none">
                <a:solidFill>
                  <a:schemeClr val="dk1"/>
                </a:solidFill>
                <a:latin typeface="Calibri"/>
                <a:ea typeface="Calibri"/>
                <a:cs typeface="Calibri"/>
                <a:sym typeface="Calibri"/>
              </a:defRPr>
            </a:lvl5pPr>
            <a:lvl6pPr marL="3047164" marR="0" lvl="5" indent="-12624" algn="l" rtl="0">
              <a:spcBef>
                <a:spcPts val="533"/>
              </a:spcBef>
              <a:buClr>
                <a:schemeClr val="dk1"/>
              </a:buClr>
              <a:buFont typeface="Arial"/>
              <a:buNone/>
              <a:defRPr sz="2700" b="0" i="0" u="none" strike="noStrike" cap="none">
                <a:solidFill>
                  <a:schemeClr val="dk1"/>
                </a:solidFill>
                <a:latin typeface="Calibri"/>
                <a:ea typeface="Calibri"/>
                <a:cs typeface="Calibri"/>
                <a:sym typeface="Calibri"/>
              </a:defRPr>
            </a:lvl6pPr>
            <a:lvl7pPr marL="3656591" marR="0" lvl="6" indent="-12608" algn="l" rtl="0">
              <a:spcBef>
                <a:spcPts val="533"/>
              </a:spcBef>
              <a:buClr>
                <a:schemeClr val="dk1"/>
              </a:buClr>
              <a:buFont typeface="Arial"/>
              <a:buNone/>
              <a:defRPr sz="2700" b="0" i="0" u="none" strike="noStrike" cap="none">
                <a:solidFill>
                  <a:schemeClr val="dk1"/>
                </a:solidFill>
                <a:latin typeface="Calibri"/>
                <a:ea typeface="Calibri"/>
                <a:cs typeface="Calibri"/>
                <a:sym typeface="Calibri"/>
              </a:defRPr>
            </a:lvl7pPr>
            <a:lvl8pPr marL="4266027" marR="0" lvl="7" indent="-12593" algn="l" rtl="0">
              <a:spcBef>
                <a:spcPts val="533"/>
              </a:spcBef>
              <a:buClr>
                <a:schemeClr val="dk1"/>
              </a:buClr>
              <a:buFont typeface="Arial"/>
              <a:buNone/>
              <a:defRPr sz="2700" b="0" i="0" u="none" strike="noStrike" cap="none">
                <a:solidFill>
                  <a:schemeClr val="dk1"/>
                </a:solidFill>
                <a:latin typeface="Calibri"/>
                <a:ea typeface="Calibri"/>
                <a:cs typeface="Calibri"/>
                <a:sym typeface="Calibri"/>
              </a:defRPr>
            </a:lvl8pPr>
            <a:lvl9pPr marL="4875459" marR="0" lvl="8" indent="-12577" algn="l" rtl="0">
              <a:spcBef>
                <a:spcPts val="533"/>
              </a:spcBef>
              <a:buClr>
                <a:schemeClr val="dk1"/>
              </a:buClr>
              <a:buFont typeface="Arial"/>
              <a:buNone/>
              <a:defRPr sz="2700" b="0" i="0" u="none" strike="noStrike" cap="none">
                <a:solidFill>
                  <a:schemeClr val="dk1"/>
                </a:solidFill>
                <a:latin typeface="Calibri"/>
                <a:ea typeface="Calibri"/>
                <a:cs typeface="Calibri"/>
                <a:sym typeface="Calibri"/>
              </a:defRPr>
            </a:lvl9pPr>
          </a:lstStyle>
          <a:p>
            <a:endParaRPr dirty="0"/>
          </a:p>
        </p:txBody>
      </p:sp>
      <p:sp>
        <p:nvSpPr>
          <p:cNvPr id="64" name="Shape 64"/>
          <p:cNvSpPr txBox="1">
            <a:spLocks noGrp="1"/>
          </p:cNvSpPr>
          <p:nvPr>
            <p:ph type="body" idx="1"/>
          </p:nvPr>
        </p:nvSpPr>
        <p:spPr>
          <a:xfrm>
            <a:off x="2389716" y="5367350"/>
            <a:ext cx="7315200" cy="804863"/>
          </a:xfrm>
          <a:prstGeom prst="rect">
            <a:avLst/>
          </a:prstGeom>
          <a:noFill/>
          <a:ln>
            <a:noFill/>
          </a:ln>
        </p:spPr>
        <p:txBody>
          <a:bodyPr lIns="91404" tIns="91404" rIns="91404" bIns="91404" anchor="t" anchorCtr="0"/>
          <a:lstStyle>
            <a:lvl1pPr marL="0" marR="0" lvl="0" indent="0" algn="l" rtl="0">
              <a:spcBef>
                <a:spcPts val="373"/>
              </a:spcBef>
              <a:buClr>
                <a:schemeClr val="dk1"/>
              </a:buClr>
              <a:buFont typeface="Arial"/>
              <a:buNone/>
              <a:defRPr sz="1900" b="0" i="0" u="none" strike="noStrike" cap="none">
                <a:solidFill>
                  <a:schemeClr val="dk1"/>
                </a:solidFill>
                <a:latin typeface="Calibri"/>
                <a:ea typeface="Calibri"/>
                <a:cs typeface="Calibri"/>
                <a:sym typeface="Calibri"/>
              </a:defRPr>
            </a:lvl1pPr>
            <a:lvl2pPr marL="609427" marR="0" lvl="1" indent="-12684" algn="l" rtl="0">
              <a:spcBef>
                <a:spcPts val="320"/>
              </a:spcBef>
              <a:buClr>
                <a:schemeClr val="dk1"/>
              </a:buClr>
              <a:buFont typeface="Arial"/>
              <a:buNone/>
              <a:defRPr sz="1600" b="0" i="0" u="none" strike="noStrike" cap="none">
                <a:solidFill>
                  <a:schemeClr val="dk1"/>
                </a:solidFill>
                <a:latin typeface="Calibri"/>
                <a:ea typeface="Calibri"/>
                <a:cs typeface="Calibri"/>
                <a:sym typeface="Calibri"/>
              </a:defRPr>
            </a:lvl2pPr>
            <a:lvl3pPr marL="1218870" marR="0" lvl="2" indent="-12669" algn="l" rtl="0">
              <a:spcBef>
                <a:spcPts val="267"/>
              </a:spcBef>
              <a:buClr>
                <a:schemeClr val="dk1"/>
              </a:buClr>
              <a:buFont typeface="Arial"/>
              <a:buNone/>
              <a:defRPr sz="1300" b="0" i="0" u="none" strike="noStrike" cap="none">
                <a:solidFill>
                  <a:schemeClr val="dk1"/>
                </a:solidFill>
                <a:latin typeface="Calibri"/>
                <a:ea typeface="Calibri"/>
                <a:cs typeface="Calibri"/>
                <a:sym typeface="Calibri"/>
              </a:defRPr>
            </a:lvl3pPr>
            <a:lvl4pPr marL="1828301" marR="0" lvl="3" indent="-12654"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4pPr>
            <a:lvl5pPr marL="2437738" marR="0" lvl="4" indent="-12638"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5pPr>
            <a:lvl6pPr marL="3047164" marR="0" lvl="5" indent="-12624"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6pPr>
            <a:lvl7pPr marL="3656591" marR="0" lvl="6" indent="-12608"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7pPr>
            <a:lvl8pPr marL="4266027" marR="0" lvl="7" indent="-12593"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8pPr>
            <a:lvl9pPr marL="4875459" marR="0" lvl="8" indent="-12577"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609600" y="6356352"/>
            <a:ext cx="2844800" cy="365125"/>
          </a:xfrm>
          <a:prstGeom prst="rect">
            <a:avLst/>
          </a:prstGeom>
          <a:noFill/>
          <a:ln>
            <a:noFill/>
          </a:ln>
        </p:spPr>
        <p:txBody>
          <a:bodyPr lIns="91404" tIns="91404" rIns="91404" bIns="91404"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fld id="{DA9AD708-EB46-4DAA-868D-634D3AF18E34}" type="datetime1">
              <a:rPr lang="en-US" smtClean="0"/>
              <a:pPr/>
              <a:t>6/16/2020</a:t>
            </a:fld>
            <a:endParaRPr dirty="0"/>
          </a:p>
        </p:txBody>
      </p:sp>
      <p:sp>
        <p:nvSpPr>
          <p:cNvPr id="66" name="Shape 66"/>
          <p:cNvSpPr txBox="1">
            <a:spLocks noGrp="1"/>
          </p:cNvSpPr>
          <p:nvPr>
            <p:ph type="ftr" idx="11"/>
          </p:nvPr>
        </p:nvSpPr>
        <p:spPr>
          <a:xfrm>
            <a:off x="4165608" y="6356352"/>
            <a:ext cx="3860799" cy="365125"/>
          </a:xfrm>
          <a:prstGeom prst="rect">
            <a:avLst/>
          </a:prstGeom>
          <a:noFill/>
          <a:ln>
            <a:noFill/>
          </a:ln>
        </p:spPr>
        <p:txBody>
          <a:bodyPr lIns="91404" tIns="91404" rIns="91404" bIns="91404"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endParaRPr dirty="0"/>
          </a:p>
        </p:txBody>
      </p:sp>
      <p:sp>
        <p:nvSpPr>
          <p:cNvPr id="67" name="Shape 67"/>
          <p:cNvSpPr txBox="1">
            <a:spLocks noGrp="1"/>
          </p:cNvSpPr>
          <p:nvPr>
            <p:ph type="sldNum" idx="12"/>
          </p:nvPr>
        </p:nvSpPr>
        <p:spPr>
          <a:xfrm>
            <a:off x="8737600" y="6356352"/>
            <a:ext cx="2844800" cy="365125"/>
          </a:xfrm>
          <a:prstGeom prst="rect">
            <a:avLst/>
          </a:prstGeom>
          <a:noFill/>
          <a:ln>
            <a:noFill/>
          </a:ln>
        </p:spPr>
        <p:txBody>
          <a:bodyPr lIns="91404" tIns="45698" rIns="91404" bIns="45698" anchor="ctr" anchorCtr="0">
            <a:noAutofit/>
          </a:bodyPr>
          <a:lstStyle/>
          <a:p>
            <a:pPr algn="r">
              <a:buSzPct val="25000"/>
            </a:pPr>
            <a:fld id="{00000000-1234-1234-1234-123412341234}" type="slidenum">
              <a:rPr lang="en-US" sz="1600" smtClean="0">
                <a:solidFill>
                  <a:srgbClr val="888888"/>
                </a:solidFill>
                <a:latin typeface="Calibri"/>
                <a:ea typeface="Calibri"/>
                <a:cs typeface="Calibri"/>
                <a:sym typeface="Calibri"/>
              </a:rPr>
              <a:pPr algn="r">
                <a:buSzPct val="25000"/>
              </a:pPr>
              <a:t>‹#›</a:t>
            </a:fld>
            <a:endParaRPr lang="en-US" sz="16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5628035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09608" y="274637"/>
            <a:ext cx="10972799" cy="1143000"/>
          </a:xfrm>
          <a:prstGeom prst="rect">
            <a:avLst/>
          </a:prstGeom>
          <a:noFill/>
          <a:ln>
            <a:noFill/>
          </a:ln>
        </p:spPr>
        <p:txBody>
          <a:bodyPr lIns="91404" tIns="91404" rIns="91404" bIns="91404" anchor="ctr" anchorCtr="0"/>
          <a:lstStyle>
            <a:lvl1pPr marL="0" marR="0" lvl="0" indent="0" algn="ctr" rtl="0">
              <a:spcBef>
                <a:spcPts val="0"/>
              </a:spcBef>
              <a:buClr>
                <a:schemeClr val="dk1"/>
              </a:buClr>
              <a:buFont typeface="Calibri"/>
              <a:buNone/>
              <a:defRPr sz="5900" b="0" i="0" u="none" strike="noStrike" cap="none">
                <a:solidFill>
                  <a:schemeClr val="dk1"/>
                </a:solidFill>
                <a:latin typeface="Calibri"/>
                <a:ea typeface="Calibri"/>
                <a:cs typeface="Calibri"/>
                <a:sym typeface="Calibri"/>
              </a:defRPr>
            </a:lvl1pPr>
            <a:lvl2pPr lvl="1" indent="0">
              <a:spcBef>
                <a:spcPts val="0"/>
              </a:spcBef>
              <a:buNone/>
              <a:defRPr sz="1900"/>
            </a:lvl2pPr>
            <a:lvl3pPr lvl="2" indent="0">
              <a:spcBef>
                <a:spcPts val="0"/>
              </a:spcBef>
              <a:buNone/>
              <a:defRPr sz="1900"/>
            </a:lvl3pPr>
            <a:lvl4pPr lvl="3" indent="0">
              <a:spcBef>
                <a:spcPts val="0"/>
              </a:spcBef>
              <a:buNone/>
              <a:defRPr sz="1900"/>
            </a:lvl4pPr>
            <a:lvl5pPr lvl="4" indent="0">
              <a:spcBef>
                <a:spcPts val="0"/>
              </a:spcBef>
              <a:buNone/>
              <a:defRPr sz="1900"/>
            </a:lvl5pPr>
            <a:lvl6pPr lvl="5" indent="0">
              <a:spcBef>
                <a:spcPts val="0"/>
              </a:spcBef>
              <a:buNone/>
              <a:defRPr sz="1900"/>
            </a:lvl6pPr>
            <a:lvl7pPr lvl="6" indent="0">
              <a:spcBef>
                <a:spcPts val="0"/>
              </a:spcBef>
              <a:buNone/>
              <a:defRPr sz="1900"/>
            </a:lvl7pPr>
            <a:lvl8pPr lvl="7" indent="0">
              <a:spcBef>
                <a:spcPts val="0"/>
              </a:spcBef>
              <a:buNone/>
              <a:defRPr sz="1900"/>
            </a:lvl8pPr>
            <a:lvl9pPr lvl="8" indent="0">
              <a:spcBef>
                <a:spcPts val="0"/>
              </a:spcBef>
              <a:buNone/>
              <a:defRPr sz="1900"/>
            </a:lvl9pPr>
          </a:lstStyle>
          <a:p>
            <a:endParaRPr/>
          </a:p>
        </p:txBody>
      </p:sp>
      <p:sp>
        <p:nvSpPr>
          <p:cNvPr id="70" name="Shape 70"/>
          <p:cNvSpPr txBox="1">
            <a:spLocks noGrp="1"/>
          </p:cNvSpPr>
          <p:nvPr>
            <p:ph type="body" idx="1"/>
          </p:nvPr>
        </p:nvSpPr>
        <p:spPr>
          <a:xfrm rot="5400000">
            <a:off x="3833021" y="-1623216"/>
            <a:ext cx="4525963" cy="10972799"/>
          </a:xfrm>
          <a:prstGeom prst="rect">
            <a:avLst/>
          </a:prstGeom>
          <a:noFill/>
          <a:ln>
            <a:noFill/>
          </a:ln>
        </p:spPr>
        <p:txBody>
          <a:bodyPr lIns="91404" tIns="91404" rIns="91404" bIns="91404" anchor="t" anchorCtr="0"/>
          <a:lstStyle>
            <a:lvl1pPr marL="457071" marR="0" lvl="0" indent="-186194" algn="l" rtl="0">
              <a:spcBef>
                <a:spcPts val="853"/>
              </a:spcBef>
              <a:buClr>
                <a:schemeClr val="dk1"/>
              </a:buClr>
              <a:buSzPct val="99232"/>
              <a:buFont typeface="Arial"/>
              <a:buChar char="•"/>
              <a:defRPr sz="4300" b="0" i="0" u="none" strike="noStrike" cap="none">
                <a:solidFill>
                  <a:schemeClr val="dk1"/>
                </a:solidFill>
                <a:latin typeface="Calibri"/>
                <a:ea typeface="Calibri"/>
                <a:cs typeface="Calibri"/>
                <a:sym typeface="Calibri"/>
              </a:defRPr>
            </a:lvl1pPr>
            <a:lvl2pPr marL="990334" marR="0" lvl="1" indent="-156589" algn="l" rtl="0">
              <a:spcBef>
                <a:spcPts val="747"/>
              </a:spcBef>
              <a:buClr>
                <a:schemeClr val="dk1"/>
              </a:buClr>
              <a:buSzPct val="100891"/>
              <a:buFont typeface="Arial"/>
              <a:buChar char="–"/>
              <a:defRPr sz="3700" b="0" i="0" u="none" strike="noStrike" cap="none">
                <a:solidFill>
                  <a:schemeClr val="dk1"/>
                </a:solidFill>
                <a:latin typeface="Calibri"/>
                <a:ea typeface="Calibri"/>
                <a:cs typeface="Calibri"/>
                <a:sym typeface="Calibri"/>
              </a:defRPr>
            </a:lvl2pPr>
            <a:lvl3pPr marL="1523583" marR="0" lvl="2" indent="-114236"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3pPr>
            <a:lvl4pPr marL="2133013" marR="0" lvl="3" indent="-148052"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4pPr>
            <a:lvl5pPr marL="2742450" marR="0" lvl="4" indent="-148036"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5pPr>
            <a:lvl6pPr marL="3351876" marR="0" lvl="5" indent="-148023"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6pPr>
            <a:lvl7pPr marL="3961314" marR="0" lvl="6" indent="-148007"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7pPr>
            <a:lvl8pPr marL="4570746" marR="0" lvl="7" indent="-147991"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8pPr>
            <a:lvl9pPr marL="5180177" marR="0" lvl="8" indent="-147975"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609600" y="6356352"/>
            <a:ext cx="2844800" cy="365125"/>
          </a:xfrm>
          <a:prstGeom prst="rect">
            <a:avLst/>
          </a:prstGeom>
          <a:noFill/>
          <a:ln>
            <a:noFill/>
          </a:ln>
        </p:spPr>
        <p:txBody>
          <a:bodyPr lIns="91404" tIns="91404" rIns="91404" bIns="91404"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fld id="{C9683BAC-6EEE-4E1D-B95F-2FAB72AC35D4}" type="datetime1">
              <a:rPr lang="en-US" smtClean="0"/>
              <a:pPr/>
              <a:t>6/16/2020</a:t>
            </a:fld>
            <a:endParaRPr dirty="0"/>
          </a:p>
        </p:txBody>
      </p:sp>
      <p:sp>
        <p:nvSpPr>
          <p:cNvPr id="72" name="Shape 72"/>
          <p:cNvSpPr txBox="1">
            <a:spLocks noGrp="1"/>
          </p:cNvSpPr>
          <p:nvPr>
            <p:ph type="ftr" idx="11"/>
          </p:nvPr>
        </p:nvSpPr>
        <p:spPr>
          <a:xfrm>
            <a:off x="4165608" y="6356352"/>
            <a:ext cx="3860799" cy="365125"/>
          </a:xfrm>
          <a:prstGeom prst="rect">
            <a:avLst/>
          </a:prstGeom>
          <a:noFill/>
          <a:ln>
            <a:noFill/>
          </a:ln>
        </p:spPr>
        <p:txBody>
          <a:bodyPr lIns="91404" tIns="91404" rIns="91404" bIns="91404"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endParaRPr dirty="0"/>
          </a:p>
        </p:txBody>
      </p:sp>
      <p:sp>
        <p:nvSpPr>
          <p:cNvPr id="73" name="Shape 73"/>
          <p:cNvSpPr txBox="1">
            <a:spLocks noGrp="1"/>
          </p:cNvSpPr>
          <p:nvPr>
            <p:ph type="sldNum" idx="12"/>
          </p:nvPr>
        </p:nvSpPr>
        <p:spPr>
          <a:xfrm>
            <a:off x="8737600" y="6356352"/>
            <a:ext cx="2844800" cy="365125"/>
          </a:xfrm>
          <a:prstGeom prst="rect">
            <a:avLst/>
          </a:prstGeom>
          <a:noFill/>
          <a:ln>
            <a:noFill/>
          </a:ln>
        </p:spPr>
        <p:txBody>
          <a:bodyPr lIns="91404" tIns="45698" rIns="91404" bIns="45698" anchor="ctr" anchorCtr="0">
            <a:noAutofit/>
          </a:bodyPr>
          <a:lstStyle/>
          <a:p>
            <a:pPr algn="r">
              <a:buSzPct val="25000"/>
            </a:pPr>
            <a:fld id="{00000000-1234-1234-1234-123412341234}" type="slidenum">
              <a:rPr lang="en-US" sz="1600" smtClean="0">
                <a:solidFill>
                  <a:srgbClr val="888888"/>
                </a:solidFill>
                <a:latin typeface="Calibri"/>
                <a:ea typeface="Calibri"/>
                <a:cs typeface="Calibri"/>
                <a:sym typeface="Calibri"/>
              </a:rPr>
              <a:pPr algn="r">
                <a:buSzPct val="25000"/>
              </a:pPr>
              <a:t>‹#›</a:t>
            </a:fld>
            <a:endParaRPr lang="en-US" sz="16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8123483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285040" y="1828808"/>
            <a:ext cx="5851525" cy="2743199"/>
          </a:xfrm>
          <a:prstGeom prst="rect">
            <a:avLst/>
          </a:prstGeom>
          <a:noFill/>
          <a:ln>
            <a:noFill/>
          </a:ln>
        </p:spPr>
        <p:txBody>
          <a:bodyPr lIns="91404" tIns="91404" rIns="91404" bIns="91404" anchor="ctr" anchorCtr="0"/>
          <a:lstStyle>
            <a:lvl1pPr marL="0" marR="0" lvl="0" indent="0" algn="ctr" rtl="0">
              <a:spcBef>
                <a:spcPts val="0"/>
              </a:spcBef>
              <a:buClr>
                <a:schemeClr val="dk1"/>
              </a:buClr>
              <a:buFont typeface="Calibri"/>
              <a:buNone/>
              <a:defRPr sz="5900" b="0" i="0" u="none" strike="noStrike" cap="none">
                <a:solidFill>
                  <a:schemeClr val="dk1"/>
                </a:solidFill>
                <a:latin typeface="Calibri"/>
                <a:ea typeface="Calibri"/>
                <a:cs typeface="Calibri"/>
                <a:sym typeface="Calibri"/>
              </a:defRPr>
            </a:lvl1pPr>
            <a:lvl2pPr lvl="1" indent="0">
              <a:spcBef>
                <a:spcPts val="0"/>
              </a:spcBef>
              <a:buNone/>
              <a:defRPr sz="1900"/>
            </a:lvl2pPr>
            <a:lvl3pPr lvl="2" indent="0">
              <a:spcBef>
                <a:spcPts val="0"/>
              </a:spcBef>
              <a:buNone/>
              <a:defRPr sz="1900"/>
            </a:lvl3pPr>
            <a:lvl4pPr lvl="3" indent="0">
              <a:spcBef>
                <a:spcPts val="0"/>
              </a:spcBef>
              <a:buNone/>
              <a:defRPr sz="1900"/>
            </a:lvl4pPr>
            <a:lvl5pPr lvl="4" indent="0">
              <a:spcBef>
                <a:spcPts val="0"/>
              </a:spcBef>
              <a:buNone/>
              <a:defRPr sz="1900"/>
            </a:lvl5pPr>
            <a:lvl6pPr lvl="5" indent="0">
              <a:spcBef>
                <a:spcPts val="0"/>
              </a:spcBef>
              <a:buNone/>
              <a:defRPr sz="1900"/>
            </a:lvl6pPr>
            <a:lvl7pPr lvl="6" indent="0">
              <a:spcBef>
                <a:spcPts val="0"/>
              </a:spcBef>
              <a:buNone/>
              <a:defRPr sz="1900"/>
            </a:lvl7pPr>
            <a:lvl8pPr lvl="7" indent="0">
              <a:spcBef>
                <a:spcPts val="0"/>
              </a:spcBef>
              <a:buNone/>
              <a:defRPr sz="1900"/>
            </a:lvl8pPr>
            <a:lvl9pPr lvl="8" indent="0">
              <a:spcBef>
                <a:spcPts val="0"/>
              </a:spcBef>
              <a:buNone/>
              <a:defRPr sz="1900"/>
            </a:lvl9pPr>
          </a:lstStyle>
          <a:p>
            <a:endParaRPr/>
          </a:p>
        </p:txBody>
      </p:sp>
      <p:sp>
        <p:nvSpPr>
          <p:cNvPr id="76" name="Shape 76"/>
          <p:cNvSpPr txBox="1">
            <a:spLocks noGrp="1"/>
          </p:cNvSpPr>
          <p:nvPr>
            <p:ph type="body" idx="1"/>
          </p:nvPr>
        </p:nvSpPr>
        <p:spPr>
          <a:xfrm rot="5400000">
            <a:off x="1697037" y="-812799"/>
            <a:ext cx="5851525" cy="8026400"/>
          </a:xfrm>
          <a:prstGeom prst="rect">
            <a:avLst/>
          </a:prstGeom>
          <a:noFill/>
          <a:ln>
            <a:noFill/>
          </a:ln>
        </p:spPr>
        <p:txBody>
          <a:bodyPr lIns="91404" tIns="91404" rIns="91404" bIns="91404" anchor="t" anchorCtr="0"/>
          <a:lstStyle>
            <a:lvl1pPr marL="457071" marR="0" lvl="0" indent="-186194" algn="l" rtl="0">
              <a:spcBef>
                <a:spcPts val="853"/>
              </a:spcBef>
              <a:buClr>
                <a:schemeClr val="dk1"/>
              </a:buClr>
              <a:buSzPct val="99232"/>
              <a:buFont typeface="Arial"/>
              <a:buChar char="•"/>
              <a:defRPr sz="4300" b="0" i="0" u="none" strike="noStrike" cap="none">
                <a:solidFill>
                  <a:schemeClr val="dk1"/>
                </a:solidFill>
                <a:latin typeface="Calibri"/>
                <a:ea typeface="Calibri"/>
                <a:cs typeface="Calibri"/>
                <a:sym typeface="Calibri"/>
              </a:defRPr>
            </a:lvl1pPr>
            <a:lvl2pPr marL="990334" marR="0" lvl="1" indent="-156589" algn="l" rtl="0">
              <a:spcBef>
                <a:spcPts val="747"/>
              </a:spcBef>
              <a:buClr>
                <a:schemeClr val="dk1"/>
              </a:buClr>
              <a:buSzPct val="100891"/>
              <a:buFont typeface="Arial"/>
              <a:buChar char="–"/>
              <a:defRPr sz="3700" b="0" i="0" u="none" strike="noStrike" cap="none">
                <a:solidFill>
                  <a:schemeClr val="dk1"/>
                </a:solidFill>
                <a:latin typeface="Calibri"/>
                <a:ea typeface="Calibri"/>
                <a:cs typeface="Calibri"/>
                <a:sym typeface="Calibri"/>
              </a:defRPr>
            </a:lvl2pPr>
            <a:lvl3pPr marL="1523583" marR="0" lvl="2" indent="-114236"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3pPr>
            <a:lvl4pPr marL="2133013" marR="0" lvl="3" indent="-148052"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4pPr>
            <a:lvl5pPr marL="2742450" marR="0" lvl="4" indent="-148036"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5pPr>
            <a:lvl6pPr marL="3351876" marR="0" lvl="5" indent="-148023"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6pPr>
            <a:lvl7pPr marL="3961314" marR="0" lvl="6" indent="-148007"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7pPr>
            <a:lvl8pPr marL="4570746" marR="0" lvl="7" indent="-147991"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8pPr>
            <a:lvl9pPr marL="5180177" marR="0" lvl="8" indent="-147975" algn="l" rtl="0">
              <a:spcBef>
                <a:spcPts val="533"/>
              </a:spcBef>
              <a:buClr>
                <a:schemeClr val="dk1"/>
              </a:buClr>
              <a:buSzPct val="98777"/>
              <a:buFont typeface="Arial"/>
              <a:buChar char="•"/>
              <a:defRPr sz="27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609600" y="6356352"/>
            <a:ext cx="2844800" cy="365125"/>
          </a:xfrm>
          <a:prstGeom prst="rect">
            <a:avLst/>
          </a:prstGeom>
          <a:noFill/>
          <a:ln>
            <a:noFill/>
          </a:ln>
        </p:spPr>
        <p:txBody>
          <a:bodyPr lIns="91404" tIns="91404" rIns="91404" bIns="91404"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fld id="{DBAB3C7C-B8A3-40F7-BBC4-AE62907CFFD8}" type="datetime1">
              <a:rPr lang="en-US" smtClean="0"/>
              <a:pPr/>
              <a:t>6/16/2020</a:t>
            </a:fld>
            <a:endParaRPr dirty="0"/>
          </a:p>
        </p:txBody>
      </p:sp>
      <p:sp>
        <p:nvSpPr>
          <p:cNvPr id="78" name="Shape 78"/>
          <p:cNvSpPr txBox="1">
            <a:spLocks noGrp="1"/>
          </p:cNvSpPr>
          <p:nvPr>
            <p:ph type="ftr" idx="11"/>
          </p:nvPr>
        </p:nvSpPr>
        <p:spPr>
          <a:xfrm>
            <a:off x="4165608" y="6356352"/>
            <a:ext cx="3860799" cy="365125"/>
          </a:xfrm>
          <a:prstGeom prst="rect">
            <a:avLst/>
          </a:prstGeom>
          <a:noFill/>
          <a:ln>
            <a:noFill/>
          </a:ln>
        </p:spPr>
        <p:txBody>
          <a:bodyPr lIns="91404" tIns="91404" rIns="91404" bIns="91404"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endParaRPr dirty="0"/>
          </a:p>
        </p:txBody>
      </p:sp>
      <p:sp>
        <p:nvSpPr>
          <p:cNvPr id="79" name="Shape 79"/>
          <p:cNvSpPr txBox="1">
            <a:spLocks noGrp="1"/>
          </p:cNvSpPr>
          <p:nvPr>
            <p:ph type="sldNum" idx="12"/>
          </p:nvPr>
        </p:nvSpPr>
        <p:spPr>
          <a:xfrm>
            <a:off x="8737600" y="6356352"/>
            <a:ext cx="2844800" cy="365125"/>
          </a:xfrm>
          <a:prstGeom prst="rect">
            <a:avLst/>
          </a:prstGeom>
          <a:noFill/>
          <a:ln>
            <a:noFill/>
          </a:ln>
        </p:spPr>
        <p:txBody>
          <a:bodyPr lIns="91404" tIns="45698" rIns="91404" bIns="45698" anchor="ctr" anchorCtr="0">
            <a:noAutofit/>
          </a:bodyPr>
          <a:lstStyle/>
          <a:p>
            <a:pPr algn="r">
              <a:buSzPct val="25000"/>
            </a:pPr>
            <a:fld id="{00000000-1234-1234-1234-123412341234}" type="slidenum">
              <a:rPr lang="en-US" sz="1600" smtClean="0">
                <a:solidFill>
                  <a:srgbClr val="888888"/>
                </a:solidFill>
                <a:latin typeface="Calibri"/>
                <a:ea typeface="Calibri"/>
                <a:cs typeface="Calibri"/>
                <a:sym typeface="Calibri"/>
              </a:rPr>
              <a:pPr algn="r">
                <a:buSzPct val="25000"/>
              </a:pPr>
              <a:t>‹#›</a:t>
            </a:fld>
            <a:endParaRPr lang="en-US" sz="16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334253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2931AA-30A8-419E-BD59-1E4D8EE0DD6A}" type="datetime1">
              <a:rPr lang="en-US" smtClean="0">
                <a:solidFill>
                  <a:prstClr val="black">
                    <a:tint val="75000"/>
                  </a:prstClr>
                </a:solidFill>
              </a:rPr>
              <a:pPr/>
              <a:t>6/16/2020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09600" y="6245846"/>
            <a:ext cx="557196" cy="365125"/>
          </a:xfrm>
        </p:spPr>
        <p:txBody>
          <a:bodyPr/>
          <a:lstStyle>
            <a:lvl1pPr>
              <a:defRPr sz="1400"/>
            </a:lvl1p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4080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700">
                <a:solidFill>
                  <a:schemeClr val="tx1">
                    <a:tint val="75000"/>
                  </a:schemeClr>
                </a:solidFill>
              </a:defRPr>
            </a:lvl1pPr>
            <a:lvl2pPr marL="609585" indent="0">
              <a:buNone/>
              <a:defRPr sz="2400">
                <a:solidFill>
                  <a:schemeClr val="tx1">
                    <a:tint val="75000"/>
                  </a:schemeClr>
                </a:solidFill>
              </a:defRPr>
            </a:lvl2pPr>
            <a:lvl3pPr marL="1219170" indent="0">
              <a:buNone/>
              <a:defRPr sz="2100">
                <a:solidFill>
                  <a:schemeClr val="tx1">
                    <a:tint val="75000"/>
                  </a:schemeClr>
                </a:solidFill>
              </a:defRPr>
            </a:lvl3pPr>
            <a:lvl4pPr marL="1828754" indent="0">
              <a:buNone/>
              <a:defRPr sz="1900">
                <a:solidFill>
                  <a:schemeClr val="tx1">
                    <a:tint val="75000"/>
                  </a:schemeClr>
                </a:solidFill>
              </a:defRPr>
            </a:lvl4pPr>
            <a:lvl5pPr marL="2438339" indent="0">
              <a:buNone/>
              <a:defRPr sz="1900">
                <a:solidFill>
                  <a:schemeClr val="tx1">
                    <a:tint val="75000"/>
                  </a:schemeClr>
                </a:solidFill>
              </a:defRPr>
            </a:lvl5pPr>
            <a:lvl6pPr marL="3047924" indent="0">
              <a:buNone/>
              <a:defRPr sz="1900">
                <a:solidFill>
                  <a:schemeClr val="tx1">
                    <a:tint val="75000"/>
                  </a:schemeClr>
                </a:solidFill>
              </a:defRPr>
            </a:lvl6pPr>
            <a:lvl7pPr marL="3657509" indent="0">
              <a:buNone/>
              <a:defRPr sz="1900">
                <a:solidFill>
                  <a:schemeClr val="tx1">
                    <a:tint val="75000"/>
                  </a:schemeClr>
                </a:solidFill>
              </a:defRPr>
            </a:lvl7pPr>
            <a:lvl8pPr marL="4267093" indent="0">
              <a:buNone/>
              <a:defRPr sz="1900">
                <a:solidFill>
                  <a:schemeClr val="tx1">
                    <a:tint val="75000"/>
                  </a:schemeClr>
                </a:solidFill>
              </a:defRPr>
            </a:lvl8pPr>
            <a:lvl9pPr marL="4876678"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8382F5-91AF-4BAB-93F4-8F37241A2DCB}" type="datetime1">
              <a:rPr lang="en-US" smtClean="0">
                <a:solidFill>
                  <a:prstClr val="black">
                    <a:tint val="75000"/>
                  </a:prstClr>
                </a:solidFill>
              </a:rPr>
              <a:pPr/>
              <a:t>6/16/2020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30723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12A889-EEC9-45F7-B3C1-3CFF11BC24CF}" type="datetime1">
              <a:rPr lang="en-US" smtClean="0">
                <a:solidFill>
                  <a:prstClr val="black">
                    <a:tint val="75000"/>
                  </a:prstClr>
                </a:solidFill>
              </a:rPr>
              <a:pPr/>
              <a:t>6/16/2020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59803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1C594D-CF6B-444C-9ECF-9681562E6C9B}" type="datetime1">
              <a:rPr lang="en-US" smtClean="0">
                <a:solidFill>
                  <a:prstClr val="black">
                    <a:tint val="75000"/>
                  </a:prstClr>
                </a:solidFill>
              </a:rPr>
              <a:pPr/>
              <a:t>6/16/2020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36922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38721C-0E04-46F7-9380-7161460A245F}" type="datetime1">
              <a:rPr lang="en-US" smtClean="0">
                <a:solidFill>
                  <a:prstClr val="black">
                    <a:tint val="75000"/>
                  </a:prstClr>
                </a:solidFill>
              </a:rPr>
              <a:pPr/>
              <a:t>6/16/2020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27690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EA8996-1317-4685-B603-03EC42A407FA}" type="datetime1">
              <a:rPr lang="en-US" smtClean="0">
                <a:solidFill>
                  <a:prstClr val="black">
                    <a:tint val="75000"/>
                  </a:prstClr>
                </a:solidFill>
              </a:rPr>
              <a:pPr/>
              <a:t>6/16/2020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18329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F53AED00-8411-4229-BCE1-3925AD31FCC9}" type="datetime1">
              <a:rPr lang="en-US" smtClean="0">
                <a:solidFill>
                  <a:prstClr val="black">
                    <a:tint val="75000"/>
                  </a:prstClr>
                </a:solidFill>
              </a:rPr>
              <a:pPr/>
              <a:t>6/16/2020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86241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30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endParaRPr lang="en-US" dirty="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7BBDCFCD-0C46-46F3-B166-C6CCCA921CB8}" type="datetime1">
              <a:rPr lang="en-US" smtClean="0">
                <a:solidFill>
                  <a:prstClr val="black">
                    <a:tint val="75000"/>
                  </a:prstClr>
                </a:solidFill>
              </a:rPr>
              <a:pPr/>
              <a:t>6/16/2020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3091032-50ED-7545-8810-6184BDE26AC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7997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121917" tIns="60958" rIns="121917" bIns="60958"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121917" tIns="60958" rIns="121917" bIns="6095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121917" tIns="60958" rIns="121917" bIns="60958" rtlCol="0" anchor="ctr"/>
          <a:lstStyle>
            <a:lvl1pPr algn="l">
              <a:defRPr sz="1600">
                <a:solidFill>
                  <a:schemeClr val="tx1">
                    <a:tint val="75000"/>
                  </a:schemeClr>
                </a:solidFill>
              </a:defRPr>
            </a:lvl1pPr>
          </a:lstStyle>
          <a:p>
            <a:pPr defTabSz="609585"/>
            <a:fld id="{D086A01A-FD1F-49AA-96A0-6B75A386622F}" type="datetime1">
              <a:rPr lang="en-US" kern="1200" smtClean="0">
                <a:solidFill>
                  <a:prstClr val="black">
                    <a:tint val="75000"/>
                  </a:prstClr>
                </a:solidFill>
                <a:latin typeface="Calibri"/>
                <a:ea typeface="+mn-ea"/>
                <a:cs typeface="+mn-cs"/>
              </a:rPr>
              <a:pPr defTabSz="609585"/>
              <a:t>6/16/2020</a:t>
            </a:fld>
            <a:endParaRPr lang="en-US" kern="1200" dirty="0">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121917" tIns="60958" rIns="121917" bIns="60958" rtlCol="0" anchor="ctr"/>
          <a:lstStyle>
            <a:lvl1pPr algn="ctr">
              <a:defRPr sz="1600">
                <a:solidFill>
                  <a:schemeClr val="tx1">
                    <a:tint val="75000"/>
                  </a:schemeClr>
                </a:solidFill>
              </a:defRPr>
            </a:lvl1pPr>
          </a:lstStyle>
          <a:p>
            <a:pPr defTabSz="609585"/>
            <a:endParaRPr lang="en-US"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121917" tIns="60958" rIns="121917" bIns="60958" rtlCol="0" anchor="ctr"/>
          <a:lstStyle>
            <a:lvl1pPr algn="r">
              <a:defRPr sz="1600">
                <a:solidFill>
                  <a:schemeClr val="tx1">
                    <a:tint val="75000"/>
                  </a:schemeClr>
                </a:solidFill>
              </a:defRPr>
            </a:lvl1pPr>
          </a:lstStyle>
          <a:p>
            <a:pPr defTabSz="609585"/>
            <a:fld id="{53091032-50ED-7545-8810-6184BDE26ACF}" type="slidenum">
              <a:rPr lang="en-US" kern="1200" smtClean="0">
                <a:solidFill>
                  <a:prstClr val="black">
                    <a:tint val="75000"/>
                  </a:prstClr>
                </a:solidFill>
                <a:latin typeface="Calibri"/>
                <a:ea typeface="+mn-ea"/>
                <a:cs typeface="+mn-cs"/>
              </a:rPr>
              <a:pPr defTabSz="609585"/>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31276917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609585" rtl="0" eaLnBrk="1" latinLnBrk="0" hangingPunct="1">
        <a:spcBef>
          <a:spcPct val="0"/>
        </a:spcBef>
        <a:buNone/>
        <a:defRPr sz="5900"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300"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00"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700"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700"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700"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700"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700"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09608" y="274637"/>
            <a:ext cx="10972799" cy="1143000"/>
          </a:xfrm>
          <a:prstGeom prst="rect">
            <a:avLst/>
          </a:prstGeom>
          <a:noFill/>
          <a:ln>
            <a:noFill/>
          </a:ln>
        </p:spPr>
        <p:txBody>
          <a:bodyPr lIns="91404" tIns="91404" rIns="91404" bIns="91404" anchor="ctr" anchorCtr="0"/>
          <a:lstStyle>
            <a:lvl1pPr marL="0" marR="0" lvl="0" indent="0" algn="ctr" rtl="0">
              <a:spcBef>
                <a:spcPts val="0"/>
              </a:spcBef>
              <a:buClr>
                <a:schemeClr val="dk1"/>
              </a:buClr>
              <a:buFont typeface="Calibri"/>
              <a:buNone/>
              <a:defRPr sz="5867"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609608" y="1600201"/>
            <a:ext cx="10972799" cy="4525963"/>
          </a:xfrm>
          <a:prstGeom prst="rect">
            <a:avLst/>
          </a:prstGeom>
          <a:noFill/>
          <a:ln>
            <a:noFill/>
          </a:ln>
        </p:spPr>
        <p:txBody>
          <a:bodyPr lIns="91404" tIns="91404" rIns="91404" bIns="91404" anchor="t" anchorCtr="0"/>
          <a:lstStyle>
            <a:lvl1pPr marL="457189" marR="0" lvl="0" indent="-186234" algn="l" rtl="0">
              <a:spcBef>
                <a:spcPts val="853"/>
              </a:spcBef>
              <a:buClr>
                <a:schemeClr val="dk1"/>
              </a:buClr>
              <a:buSzPct val="99232"/>
              <a:buFont typeface="Arial"/>
              <a:buChar char="•"/>
              <a:defRPr sz="4267" b="0" i="0" u="none" strike="noStrike" cap="none">
                <a:solidFill>
                  <a:schemeClr val="dk1"/>
                </a:solidFill>
                <a:latin typeface="Calibri"/>
                <a:ea typeface="Calibri"/>
                <a:cs typeface="Calibri"/>
                <a:sym typeface="Calibri"/>
              </a:defRPr>
            </a:lvl1pPr>
            <a:lvl2pPr marL="990575" marR="0" lvl="1" indent="-156629" algn="l" rtl="0">
              <a:spcBef>
                <a:spcPts val="747"/>
              </a:spcBef>
              <a:buClr>
                <a:schemeClr val="dk1"/>
              </a:buClr>
              <a:buSzPct val="100891"/>
              <a:buFont typeface="Arial"/>
              <a:buChar char="–"/>
              <a:defRPr sz="3733" b="0" i="0" u="none" strike="noStrike" cap="none">
                <a:solidFill>
                  <a:schemeClr val="dk1"/>
                </a:solidFill>
                <a:latin typeface="Calibri"/>
                <a:ea typeface="Calibri"/>
                <a:cs typeface="Calibri"/>
                <a:sym typeface="Calibri"/>
              </a:defRPr>
            </a:lvl2pPr>
            <a:lvl3pPr marL="1523962" marR="0" lvl="2" indent="-114262"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3pPr>
            <a:lvl4pPr marL="2133547" marR="0" lvl="3" indent="-148092" algn="l" rtl="0">
              <a:spcBef>
                <a:spcPts val="533"/>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4pPr>
            <a:lvl5pPr marL="2743131" marR="0" lvl="4" indent="-148076" algn="l" rtl="0">
              <a:spcBef>
                <a:spcPts val="533"/>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5pPr>
            <a:lvl6pPr marL="3352716" marR="0" lvl="5" indent="-148061" algn="l" rtl="0">
              <a:spcBef>
                <a:spcPts val="533"/>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6pPr>
            <a:lvl7pPr marL="3962301" marR="0" lvl="6" indent="-148046" algn="l" rtl="0">
              <a:spcBef>
                <a:spcPts val="533"/>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7pPr>
            <a:lvl8pPr marL="4571886" marR="0" lvl="7" indent="-148031" algn="l" rtl="0">
              <a:spcBef>
                <a:spcPts val="533"/>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8pPr>
            <a:lvl9pPr marL="5181470" marR="0" lvl="8" indent="-148015" algn="l" rtl="0">
              <a:spcBef>
                <a:spcPts val="533"/>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609600" y="6356352"/>
            <a:ext cx="2844800" cy="365125"/>
          </a:xfrm>
          <a:prstGeom prst="rect">
            <a:avLst/>
          </a:prstGeom>
          <a:noFill/>
          <a:ln>
            <a:noFill/>
          </a:ln>
        </p:spPr>
        <p:txBody>
          <a:bodyPr lIns="91404" tIns="91404" rIns="91404" bIns="91404" anchor="ctr" anchorCtr="0"/>
          <a:lstStyle>
            <a:lvl1pPr marL="0" marR="0" lvl="0" indent="0" algn="l" rtl="0">
              <a:spcBef>
                <a:spcPts val="0"/>
              </a:spcBef>
              <a:buNone/>
              <a:defRPr sz="1600" b="0" i="0" u="none" strike="noStrike" cap="none">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fld id="{570E4266-C567-4CF9-BCB9-FE5D105D021F}" type="datetime1">
              <a:rPr lang="en-US" smtClean="0"/>
              <a:pPr/>
              <a:t>6/16/2020</a:t>
            </a:fld>
            <a:endParaRPr dirty="0"/>
          </a:p>
        </p:txBody>
      </p:sp>
      <p:sp>
        <p:nvSpPr>
          <p:cNvPr id="9" name="Shape 9"/>
          <p:cNvSpPr txBox="1">
            <a:spLocks noGrp="1"/>
          </p:cNvSpPr>
          <p:nvPr>
            <p:ph type="ftr" idx="11"/>
          </p:nvPr>
        </p:nvSpPr>
        <p:spPr>
          <a:xfrm>
            <a:off x="4165608" y="6356352"/>
            <a:ext cx="3860799" cy="365125"/>
          </a:xfrm>
          <a:prstGeom prst="rect">
            <a:avLst/>
          </a:prstGeom>
          <a:noFill/>
          <a:ln>
            <a:noFill/>
          </a:ln>
        </p:spPr>
        <p:txBody>
          <a:bodyPr lIns="91404" tIns="91404" rIns="91404" bIns="91404" anchor="ctr" anchorCtr="0"/>
          <a:lstStyle>
            <a:lvl1pPr marL="0" marR="0" lvl="0" indent="0" algn="ctr" rtl="0">
              <a:spcBef>
                <a:spcPts val="0"/>
              </a:spcBef>
              <a:buNone/>
              <a:defRPr sz="1600" b="0" i="0" u="none" strike="noStrike" cap="none">
                <a:solidFill>
                  <a:srgbClr val="888888"/>
                </a:solidFill>
                <a:latin typeface="Calibri"/>
                <a:ea typeface="Calibri"/>
                <a:cs typeface="Calibri"/>
                <a:sym typeface="Calibri"/>
              </a:defRPr>
            </a:lvl1pPr>
            <a:lvl2pPr marL="609427" marR="0" lvl="1" indent="-12684" algn="l" rtl="0">
              <a:spcBef>
                <a:spcPts val="0"/>
              </a:spcBef>
              <a:buNone/>
              <a:defRPr sz="2400" b="0" i="0" u="none" strike="noStrike" cap="none">
                <a:solidFill>
                  <a:schemeClr val="dk1"/>
                </a:solidFill>
                <a:latin typeface="Calibri"/>
                <a:ea typeface="Calibri"/>
                <a:cs typeface="Calibri"/>
                <a:sym typeface="Calibri"/>
              </a:defRPr>
            </a:lvl2pPr>
            <a:lvl3pPr marL="1218870" marR="0" lvl="2" indent="-12669" algn="l" rtl="0">
              <a:spcBef>
                <a:spcPts val="0"/>
              </a:spcBef>
              <a:buNone/>
              <a:defRPr sz="2400" b="0" i="0" u="none" strike="noStrike" cap="none">
                <a:solidFill>
                  <a:schemeClr val="dk1"/>
                </a:solidFill>
                <a:latin typeface="Calibri"/>
                <a:ea typeface="Calibri"/>
                <a:cs typeface="Calibri"/>
                <a:sym typeface="Calibri"/>
              </a:defRPr>
            </a:lvl3pPr>
            <a:lvl4pPr marL="1828301" marR="0" lvl="3" indent="-12654" algn="l" rtl="0">
              <a:spcBef>
                <a:spcPts val="0"/>
              </a:spcBef>
              <a:buNone/>
              <a:defRPr sz="2400" b="0" i="0" u="none" strike="noStrike" cap="none">
                <a:solidFill>
                  <a:schemeClr val="dk1"/>
                </a:solidFill>
                <a:latin typeface="Calibri"/>
                <a:ea typeface="Calibri"/>
                <a:cs typeface="Calibri"/>
                <a:sym typeface="Calibri"/>
              </a:defRPr>
            </a:lvl4pPr>
            <a:lvl5pPr marL="2437738" marR="0" lvl="4" indent="-12638" algn="l" rtl="0">
              <a:spcBef>
                <a:spcPts val="0"/>
              </a:spcBef>
              <a:buNone/>
              <a:defRPr sz="2400" b="0" i="0" u="none" strike="noStrike" cap="none">
                <a:solidFill>
                  <a:schemeClr val="dk1"/>
                </a:solidFill>
                <a:latin typeface="Calibri"/>
                <a:ea typeface="Calibri"/>
                <a:cs typeface="Calibri"/>
                <a:sym typeface="Calibri"/>
              </a:defRPr>
            </a:lvl5pPr>
            <a:lvl6pPr marL="3047164" marR="0" lvl="5" indent="-12624" algn="l" rtl="0">
              <a:spcBef>
                <a:spcPts val="0"/>
              </a:spcBef>
              <a:buNone/>
              <a:defRPr sz="2400" b="0" i="0" u="none" strike="noStrike" cap="none">
                <a:solidFill>
                  <a:schemeClr val="dk1"/>
                </a:solidFill>
                <a:latin typeface="Calibri"/>
                <a:ea typeface="Calibri"/>
                <a:cs typeface="Calibri"/>
                <a:sym typeface="Calibri"/>
              </a:defRPr>
            </a:lvl6pPr>
            <a:lvl7pPr marL="3656591" marR="0" lvl="6" indent="-12608" algn="l" rtl="0">
              <a:spcBef>
                <a:spcPts val="0"/>
              </a:spcBef>
              <a:buNone/>
              <a:defRPr sz="2400" b="0" i="0" u="none" strike="noStrike" cap="none">
                <a:solidFill>
                  <a:schemeClr val="dk1"/>
                </a:solidFill>
                <a:latin typeface="Calibri"/>
                <a:ea typeface="Calibri"/>
                <a:cs typeface="Calibri"/>
                <a:sym typeface="Calibri"/>
              </a:defRPr>
            </a:lvl7pPr>
            <a:lvl8pPr marL="4266027" marR="0" lvl="7" indent="-12593" algn="l" rtl="0">
              <a:spcBef>
                <a:spcPts val="0"/>
              </a:spcBef>
              <a:buNone/>
              <a:defRPr sz="2400" b="0" i="0" u="none" strike="noStrike" cap="none">
                <a:solidFill>
                  <a:schemeClr val="dk1"/>
                </a:solidFill>
                <a:latin typeface="Calibri"/>
                <a:ea typeface="Calibri"/>
                <a:cs typeface="Calibri"/>
                <a:sym typeface="Calibri"/>
              </a:defRPr>
            </a:lvl8pPr>
            <a:lvl9pPr marL="4875459" marR="0" lvl="8" indent="-12577" algn="l" rtl="0">
              <a:spcBef>
                <a:spcPts val="0"/>
              </a:spcBef>
              <a:buNone/>
              <a:defRPr sz="2400" b="0" i="0" u="none" strike="noStrike" cap="none">
                <a:solidFill>
                  <a:schemeClr val="dk1"/>
                </a:solidFill>
                <a:latin typeface="Calibri"/>
                <a:ea typeface="Calibri"/>
                <a:cs typeface="Calibri"/>
                <a:sym typeface="Calibri"/>
              </a:defRPr>
            </a:lvl9pPr>
          </a:lstStyle>
          <a:p>
            <a:endParaRPr dirty="0"/>
          </a:p>
        </p:txBody>
      </p:sp>
      <p:sp>
        <p:nvSpPr>
          <p:cNvPr id="10" name="Shape 10"/>
          <p:cNvSpPr txBox="1">
            <a:spLocks noGrp="1"/>
          </p:cNvSpPr>
          <p:nvPr>
            <p:ph type="sldNum" idx="12"/>
          </p:nvPr>
        </p:nvSpPr>
        <p:spPr>
          <a:xfrm>
            <a:off x="8737600" y="6356352"/>
            <a:ext cx="2844800" cy="365125"/>
          </a:xfrm>
          <a:prstGeom prst="rect">
            <a:avLst/>
          </a:prstGeom>
          <a:noFill/>
          <a:ln>
            <a:noFill/>
          </a:ln>
        </p:spPr>
        <p:txBody>
          <a:bodyPr lIns="91404" tIns="45698" rIns="91404" bIns="45698" anchor="ctr" anchorCtr="0">
            <a:noAutofit/>
          </a:bodyPr>
          <a:lstStyle/>
          <a:p>
            <a:pPr algn="r">
              <a:buSzPct val="25000"/>
            </a:pPr>
            <a:fld id="{00000000-1234-1234-1234-123412341234}" type="slidenum">
              <a:rPr lang="en-US" sz="1600" smtClean="0">
                <a:solidFill>
                  <a:srgbClr val="888888"/>
                </a:solidFill>
                <a:latin typeface="Calibri"/>
                <a:ea typeface="Calibri"/>
                <a:cs typeface="Calibri"/>
                <a:sym typeface="Calibri"/>
              </a:rPr>
              <a:pPr algn="r">
                <a:buSzPct val="25000"/>
              </a:pPr>
              <a:t>‹#›</a:t>
            </a:fld>
            <a:endParaRPr lang="en-US" sz="16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772547655"/>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5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9.xml.rels><?xml version="1.0" encoding="UTF-8" standalone="yes"?>
<Relationships xmlns="http://schemas.openxmlformats.org/package/2006/relationships"><Relationship Id="rId8" Type="http://schemas.openxmlformats.org/officeDocument/2006/relationships/hyperlink" Target="https://www.bls.gov/" TargetMode="External"/><Relationship Id="rId13" Type="http://schemas.openxmlformats.org/officeDocument/2006/relationships/hyperlink" Target="https://rules.utah.gov/agency-resources/" TargetMode="External"/><Relationship Id="rId3" Type="http://schemas.openxmlformats.org/officeDocument/2006/relationships/image" Target="../media/image2.png"/><Relationship Id="rId7" Type="http://schemas.openxmlformats.org/officeDocument/2006/relationships/hyperlink" Target="https://jobs.utah.gov/wi/index.html" TargetMode="External"/><Relationship Id="rId12" Type="http://schemas.openxmlformats.org/officeDocument/2006/relationships/hyperlink" Target="http://tax.utah.gov/econstats" TargetMode="External"/><Relationship Id="rId2" Type="http://schemas.openxmlformats.org/officeDocument/2006/relationships/notesSlide" Target="../notesSlides/notesSlide69.xml"/><Relationship Id="rId1" Type="http://schemas.openxmlformats.org/officeDocument/2006/relationships/slideLayout" Target="../slideLayouts/slideLayout2.xml"/><Relationship Id="rId6" Type="http://schemas.openxmlformats.org/officeDocument/2006/relationships/hyperlink" Target="https://jobs.utah.gov/jsp/firmfind/welcome.do" TargetMode="External"/><Relationship Id="rId11" Type="http://schemas.openxmlformats.org/officeDocument/2006/relationships/hyperlink" Target="http://gardner.utah.edu/" TargetMode="External"/><Relationship Id="rId5" Type="http://schemas.openxmlformats.org/officeDocument/2006/relationships/hyperlink" Target="https://www.census.gov/eos/www/naics/" TargetMode="External"/><Relationship Id="rId10" Type="http://schemas.openxmlformats.org/officeDocument/2006/relationships/hyperlink" Target="https://factfinder.census.gov/faces/nav/jsf/pages/index.xhtml" TargetMode="External"/><Relationship Id="rId4" Type="http://schemas.openxmlformats.org/officeDocument/2006/relationships/image" Target="../media/image3.png"/><Relationship Id="rId9" Type="http://schemas.openxmlformats.org/officeDocument/2006/relationships/hyperlink" Target="https://www.bea.gov/"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mailto:natetalley@utah.gov" TargetMode="External"/><Relationship Id="rId2" Type="http://schemas.openxmlformats.org/officeDocument/2006/relationships/notesSlide" Target="../notesSlides/notesSlide70.xml"/><Relationship Id="rId1" Type="http://schemas.openxmlformats.org/officeDocument/2006/relationships/slideLayout" Target="../slideLayouts/slideLayout2.xml"/><Relationship Id="rId6" Type="http://schemas.openxmlformats.org/officeDocument/2006/relationships/hyperlink" Target="mailto:jeffreyvan@utah.gov" TargetMode="External"/><Relationship Id="rId5" Type="http://schemas.openxmlformats.org/officeDocument/2006/relationships/hyperlink" Target="mailto:mbroschi@utah.gov" TargetMode="Externa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62" name="Shape 162"/>
          <p:cNvSpPr txBox="1"/>
          <p:nvPr/>
        </p:nvSpPr>
        <p:spPr>
          <a:xfrm>
            <a:off x="152400" y="152400"/>
            <a:ext cx="6477000" cy="1600200"/>
          </a:xfrm>
          <a:prstGeom prst="rect">
            <a:avLst/>
          </a:prstGeom>
          <a:noFill/>
          <a:ln>
            <a:noFill/>
          </a:ln>
        </p:spPr>
        <p:txBody>
          <a:bodyPr lIns="91404" tIns="91404" rIns="91404" bIns="91404"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FFFFFF"/>
                </a:solidFill>
                <a:effectLst/>
                <a:uLnTx/>
                <a:uFillTx/>
                <a:latin typeface="Arial"/>
                <a:ea typeface="Helvetica Neue"/>
                <a:cs typeface="Candara"/>
                <a:sym typeface="Helvetica Neue"/>
              </a:rPr>
              <a:t>FY 2019 Early Budget Driver Discussion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srgbClr val="FFFFFF"/>
              </a:solidFill>
              <a:effectLst/>
              <a:uLnTx/>
              <a:uFillTx/>
              <a:latin typeface="Arial"/>
              <a:ea typeface="Helvetica Neue"/>
              <a:cs typeface="Candara"/>
              <a:sym typeface="Helvetica Neue"/>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FFFFFF"/>
                </a:solidFill>
                <a:effectLst/>
                <a:uLnTx/>
                <a:uFillTx/>
                <a:latin typeface="Arial"/>
                <a:ea typeface="Helvetica Neue"/>
                <a:cs typeface="Candara"/>
                <a:sym typeface="Helvetica Neue"/>
              </a:rPr>
              <a:t>Economic Development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Calibri" panose="020F0502020204030204" pitchFamily="34" charset="0"/>
              <a:ea typeface="Helvetica Neue"/>
              <a:cs typeface="Helvetica Neue"/>
              <a:sym typeface="Helvetica Neue"/>
            </a:endParaRPr>
          </a:p>
        </p:txBody>
      </p:sp>
      <p:pic>
        <p:nvPicPr>
          <p:cNvPr id="1026" name="Picture 2" descr="C:\Users\lorie\Desktop\GOMB-Logo_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6022" y="594013"/>
            <a:ext cx="3752850" cy="12763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629295" y="2767791"/>
            <a:ext cx="8886304" cy="276998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50" normalizeH="0" baseline="0" noProof="0" dirty="0">
                <a:ln>
                  <a:noFill/>
                </a:ln>
                <a:solidFill>
                  <a:srgbClr val="008080"/>
                </a:solidFill>
                <a:effectLst/>
                <a:uLnTx/>
                <a:uFillTx/>
                <a:latin typeface="Calibri" panose="020F0502020204030204" pitchFamily="34" charset="0"/>
                <a:ea typeface="+mj-ea"/>
                <a:cs typeface="Calibri" panose="020F0502020204030204" pitchFamily="34" charset="0"/>
                <a:sym typeface="Arial"/>
              </a:rPr>
              <a:t>A Guide to Conducting a Regulatory Impact Analysis: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50" normalizeH="0" baseline="0" noProof="0" dirty="0">
                <a:ln>
                  <a:noFill/>
                </a:ln>
                <a:solidFill>
                  <a:srgbClr val="008080"/>
                </a:solidFill>
                <a:effectLst/>
                <a:uLnTx/>
                <a:uFillTx/>
                <a:latin typeface="Calibri" panose="020F0502020204030204" pitchFamily="34" charset="0"/>
                <a:ea typeface="+mj-ea"/>
                <a:cs typeface="Calibri" panose="020F0502020204030204" pitchFamily="34" charset="0"/>
                <a:sym typeface="Arial"/>
              </a:rPr>
              <a:t>The GOMB Criteria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a:cs typeface="Arial"/>
              <a:sym typeface="Arial"/>
            </a:endParaRPr>
          </a:p>
        </p:txBody>
      </p:sp>
      <p:sp>
        <p:nvSpPr>
          <p:cNvPr id="5" name="TextBox 4"/>
          <p:cNvSpPr txBox="1"/>
          <p:nvPr/>
        </p:nvSpPr>
        <p:spPr>
          <a:xfrm>
            <a:off x="10576874" y="6410228"/>
            <a:ext cx="1268296" cy="230832"/>
          </a:xfrm>
          <a:prstGeom prst="rect">
            <a:avLst/>
          </a:prstGeom>
          <a:noFill/>
        </p:spPr>
        <p:txBody>
          <a:bodyPr wrap="none" rtlCol="0">
            <a:spAutoFit/>
          </a:bodyPr>
          <a:lstStyle/>
          <a:p>
            <a:r>
              <a:rPr lang="en-US" sz="900" i="1" dirty="0"/>
              <a:t>Last updated 5/17/18</a:t>
            </a:r>
          </a:p>
        </p:txBody>
      </p:sp>
    </p:spTree>
    <p:extLst>
      <p:ext uri="{BB962C8B-B14F-4D97-AF65-F5344CB8AC3E}">
        <p14:creationId xmlns:p14="http://schemas.microsoft.com/office/powerpoint/2010/main" val="3354262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785652"/>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rgbClr val="008080"/>
                </a:solidFill>
              </a:rPr>
              <a:t>The goal is to measure fiscal impacts as precisely as possible, whereas non-fiscal impacts are not measurable in dollars. However, cases sometimes arise where an impact is known to be fiscal, but it is virtually impossible to estimate due to a lack of data, the high cost of conducting the research to collect the data, or an inability to obtain unbiased data. In this case, the impact should be acknowledged as fiscal, but inestimable. </a:t>
            </a:r>
          </a:p>
          <a:p>
            <a:endParaRPr lang="en-US" sz="2000" dirty="0">
              <a:solidFill>
                <a:srgbClr val="008080"/>
              </a:solidFill>
            </a:endParaRPr>
          </a:p>
          <a:p>
            <a:pPr marL="342900" indent="-342900">
              <a:buFont typeface="Arial" panose="020B0604020202020204" pitchFamily="34" charset="0"/>
              <a:buChar char="•"/>
            </a:pPr>
            <a:r>
              <a:rPr lang="en-US" sz="2000" b="1" dirty="0">
                <a:solidFill>
                  <a:srgbClr val="008080"/>
                </a:solidFill>
              </a:rPr>
              <a:t>Inestimable fiscal impacts must be reported </a:t>
            </a:r>
            <a:r>
              <a:rPr lang="en-US" sz="2000" b="1" u="sng" dirty="0">
                <a:solidFill>
                  <a:srgbClr val="008080"/>
                </a:solidFill>
              </a:rPr>
              <a:t>along with a characterization of why the fiscal impacts are inestimable</a:t>
            </a:r>
            <a:r>
              <a:rPr lang="en-US" sz="2000" b="1" dirty="0">
                <a:solidFill>
                  <a:srgbClr val="008080"/>
                </a:solidFill>
              </a:rPr>
              <a:t>.</a:t>
            </a:r>
          </a:p>
          <a:p>
            <a:endParaRPr lang="en-US" sz="2000" dirty="0">
              <a:solidFill>
                <a:srgbClr val="008080"/>
              </a:solidFill>
            </a:endParaRPr>
          </a:p>
          <a:p>
            <a:pPr marL="342900" indent="-342900">
              <a:buFont typeface="Arial" panose="020B0604020202020204" pitchFamily="34" charset="0"/>
              <a:buChar char="•"/>
            </a:pPr>
            <a:r>
              <a:rPr lang="en-US" sz="2000" b="1" dirty="0">
                <a:solidFill>
                  <a:srgbClr val="008080"/>
                </a:solidFill>
              </a:rPr>
              <a:t>Definition – Inestimable Fiscal Impact:</a:t>
            </a:r>
            <a:r>
              <a:rPr lang="en-US" sz="2000" dirty="0">
                <a:solidFill>
                  <a:srgbClr val="008080"/>
                </a:solidFill>
              </a:rPr>
              <a:t> A fiscal cost or fiscal benefit that cannot be quantified because the relevant data is unavailable and the cost of acquiring the relevant data is prohibitively expensive.</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959775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4" y="1946618"/>
            <a:ext cx="10343145" cy="1569660"/>
          </a:xfrm>
          <a:prstGeom prst="rect">
            <a:avLst/>
          </a:prstGeom>
          <a:noFill/>
        </p:spPr>
        <p:txBody>
          <a:bodyPr wrap="square" rtlCol="0">
            <a:spAutoFit/>
          </a:bodyPr>
          <a:lstStyle/>
          <a:p>
            <a:r>
              <a:rPr lang="en-US" sz="2400" dirty="0">
                <a:solidFill>
                  <a:srgbClr val="008080"/>
                </a:solidFill>
              </a:rPr>
              <a:t>The definitions of direct and indirect impacts require the concept of a “</a:t>
            </a:r>
            <a:r>
              <a:rPr lang="en-US" sz="2400" u="sng" dirty="0">
                <a:solidFill>
                  <a:srgbClr val="008080"/>
                </a:solidFill>
              </a:rPr>
              <a:t>constrained party</a:t>
            </a:r>
            <a:r>
              <a:rPr lang="en-US" sz="2400" dirty="0">
                <a:solidFill>
                  <a:srgbClr val="008080"/>
                </a:solidFill>
              </a:rPr>
              <a:t>.” The constrained party will be the group understood as directly impacted, while those who the constrained party interacts with that are affected as a result of a rule are indirectly impacted parties. </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11</a:t>
            </a:fld>
            <a:endParaRPr lang="en-US" dirty="0">
              <a:solidFill>
                <a:prstClr val="black">
                  <a:tint val="75000"/>
                </a:prstClr>
              </a:solidFill>
            </a:endParaRPr>
          </a:p>
        </p:txBody>
      </p:sp>
      <p:sp>
        <p:nvSpPr>
          <p:cNvPr id="8" name="TextBox 7"/>
          <p:cNvSpPr txBox="1"/>
          <p:nvPr/>
        </p:nvSpPr>
        <p:spPr>
          <a:xfrm>
            <a:off x="934720" y="3789680"/>
            <a:ext cx="6004560" cy="2246769"/>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rgbClr val="008080"/>
                </a:solidFill>
              </a:rPr>
              <a:t>Definition – Constrained Party: </a:t>
            </a:r>
            <a:r>
              <a:rPr lang="en-US" sz="2000" dirty="0">
                <a:solidFill>
                  <a:srgbClr val="008080"/>
                </a:solidFill>
              </a:rPr>
              <a:t>A group of individuals specifically identified within the language of a rule whose range of possible behavior is limited or expanded, with respect to exchanges with other parties, due to the rule forbidding or permitting certain types of activities in which this group can engage.</a:t>
            </a:r>
          </a:p>
        </p:txBody>
      </p:sp>
      <p:pic>
        <p:nvPicPr>
          <p:cNvPr id="13" name="Picture 2" descr="Image result for different groups of peopl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74998" y="3844031"/>
            <a:ext cx="4375906" cy="2138065"/>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Arrow Connector 16"/>
          <p:cNvCxnSpPr>
            <a:stCxn id="19" idx="2"/>
          </p:cNvCxnSpPr>
          <p:nvPr/>
        </p:nvCxnSpPr>
        <p:spPr>
          <a:xfrm flipH="1">
            <a:off x="9509760" y="3542415"/>
            <a:ext cx="484924" cy="83799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9094944" y="3197700"/>
            <a:ext cx="2011680" cy="646331"/>
          </a:xfrm>
          <a:prstGeom prst="rect">
            <a:avLst/>
          </a:prstGeom>
          <a:noFill/>
        </p:spPr>
        <p:txBody>
          <a:bodyPr wrap="square" rtlCol="0">
            <a:spAutoFit/>
          </a:bodyPr>
          <a:lstStyle/>
          <a:p>
            <a:r>
              <a:rPr lang="en-US" dirty="0"/>
              <a:t>Constrained Party</a:t>
            </a:r>
          </a:p>
          <a:p>
            <a:endParaRPr lang="en-US" dirty="0"/>
          </a:p>
        </p:txBody>
      </p:sp>
      <p:sp>
        <p:nvSpPr>
          <p:cNvPr id="19" name="Rectangle 18"/>
          <p:cNvSpPr/>
          <p:nvPr/>
        </p:nvSpPr>
        <p:spPr>
          <a:xfrm>
            <a:off x="9094944" y="3223837"/>
            <a:ext cx="1799479" cy="31857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6643189" y="5851783"/>
            <a:ext cx="2962366" cy="369332"/>
          </a:xfrm>
          <a:prstGeom prst="rect">
            <a:avLst/>
          </a:prstGeom>
          <a:noFill/>
        </p:spPr>
        <p:txBody>
          <a:bodyPr wrap="square" rtlCol="0">
            <a:spAutoFit/>
          </a:bodyPr>
          <a:lstStyle/>
          <a:p>
            <a:r>
              <a:rPr lang="en-US" dirty="0"/>
              <a:t>Indirectly Impacted Parties</a:t>
            </a:r>
          </a:p>
        </p:txBody>
      </p:sp>
      <p:sp>
        <p:nvSpPr>
          <p:cNvPr id="27" name="Rectangle 26"/>
          <p:cNvSpPr/>
          <p:nvPr/>
        </p:nvSpPr>
        <p:spPr>
          <a:xfrm>
            <a:off x="6590938" y="5889911"/>
            <a:ext cx="2692399" cy="31857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9" name="Straight Arrow Connector 28"/>
          <p:cNvCxnSpPr/>
          <p:nvPr/>
        </p:nvCxnSpPr>
        <p:spPr>
          <a:xfrm flipV="1">
            <a:off x="8177349" y="5521234"/>
            <a:ext cx="95794" cy="36867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62774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785652"/>
          </a:xfrm>
          <a:prstGeom prst="rect">
            <a:avLst/>
          </a:prstGeom>
          <a:noFill/>
        </p:spPr>
        <p:txBody>
          <a:bodyPr wrap="square" rtlCol="0">
            <a:spAutoFit/>
          </a:bodyPr>
          <a:lstStyle/>
          <a:p>
            <a:r>
              <a:rPr lang="en-US" sz="2400" dirty="0">
                <a:solidFill>
                  <a:srgbClr val="008080"/>
                </a:solidFill>
              </a:rPr>
              <a:t>Using the concept of a constrained party enables clear definitions of direct and indirect impacts.</a:t>
            </a:r>
          </a:p>
          <a:p>
            <a:endParaRPr lang="en-US" sz="2400" dirty="0">
              <a:solidFill>
                <a:srgbClr val="008080"/>
              </a:solidFill>
            </a:endParaRPr>
          </a:p>
          <a:p>
            <a:pPr marL="342900" indent="-342900">
              <a:buFont typeface="Arial" panose="020B0604020202020204" pitchFamily="34" charset="0"/>
              <a:buChar char="•"/>
            </a:pPr>
            <a:r>
              <a:rPr lang="en-US" sz="2400" b="1" dirty="0">
                <a:solidFill>
                  <a:srgbClr val="008080"/>
                </a:solidFill>
              </a:rPr>
              <a:t>Definition – Direct Impact:</a:t>
            </a:r>
            <a:r>
              <a:rPr lang="en-US" sz="2400" dirty="0">
                <a:solidFill>
                  <a:srgbClr val="008080"/>
                </a:solidFill>
              </a:rPr>
              <a:t> A party experiences a direct impact if, by the imposition of a rule, it experiences a cost or benefit and </a:t>
            </a:r>
            <a:r>
              <a:rPr lang="en-US" sz="2400" u="sng" dirty="0">
                <a:solidFill>
                  <a:srgbClr val="008080"/>
                </a:solidFill>
              </a:rPr>
              <a:t>it </a:t>
            </a:r>
            <a:r>
              <a:rPr lang="en-US" sz="2400" i="1" u="sng" dirty="0">
                <a:solidFill>
                  <a:srgbClr val="008080"/>
                </a:solidFill>
              </a:rPr>
              <a:t>is</a:t>
            </a:r>
            <a:r>
              <a:rPr lang="en-US" sz="2400" u="sng" dirty="0">
                <a:solidFill>
                  <a:srgbClr val="008080"/>
                </a:solidFill>
              </a:rPr>
              <a:t> a constrained party</a:t>
            </a:r>
            <a:r>
              <a:rPr lang="en-US" sz="2400" dirty="0">
                <a:solidFill>
                  <a:srgbClr val="008080"/>
                </a:solidFill>
              </a:rPr>
              <a:t>.</a:t>
            </a:r>
          </a:p>
          <a:p>
            <a:pPr marL="342900" indent="-342900">
              <a:buFont typeface="Arial" panose="020B0604020202020204" pitchFamily="34" charset="0"/>
              <a:buChar char="•"/>
            </a:pPr>
            <a:endParaRPr lang="en-US" sz="2400" dirty="0">
              <a:solidFill>
                <a:srgbClr val="008080"/>
              </a:solidFill>
            </a:endParaRPr>
          </a:p>
          <a:p>
            <a:pPr marL="342900" indent="-342900">
              <a:buFont typeface="Arial" panose="020B0604020202020204" pitchFamily="34" charset="0"/>
              <a:buChar char="•"/>
            </a:pPr>
            <a:r>
              <a:rPr lang="en-US" sz="2400" b="1" dirty="0">
                <a:solidFill>
                  <a:srgbClr val="008080"/>
                </a:solidFill>
              </a:rPr>
              <a:t>Definition – Indirect Impact: </a:t>
            </a:r>
            <a:r>
              <a:rPr lang="en-US" sz="2400" dirty="0">
                <a:solidFill>
                  <a:srgbClr val="008080"/>
                </a:solidFill>
              </a:rPr>
              <a:t>A party experiences an indirect impact</a:t>
            </a:r>
            <a:r>
              <a:rPr lang="en-US" sz="2400" b="1" i="1" dirty="0">
                <a:solidFill>
                  <a:srgbClr val="008080"/>
                </a:solidFill>
              </a:rPr>
              <a:t> </a:t>
            </a:r>
            <a:r>
              <a:rPr lang="en-US" sz="2400" dirty="0">
                <a:solidFill>
                  <a:srgbClr val="008080"/>
                </a:solidFill>
              </a:rPr>
              <a:t>if, by the  imposition of a rule, it experiences a cost or benefit and </a:t>
            </a:r>
            <a:r>
              <a:rPr lang="en-US" sz="2400" u="sng" dirty="0">
                <a:solidFill>
                  <a:srgbClr val="008080"/>
                </a:solidFill>
              </a:rPr>
              <a:t>it is </a:t>
            </a:r>
            <a:r>
              <a:rPr lang="en-US" sz="2400" i="1" u="sng" dirty="0">
                <a:solidFill>
                  <a:srgbClr val="008080"/>
                </a:solidFill>
              </a:rPr>
              <a:t>not</a:t>
            </a:r>
            <a:r>
              <a:rPr lang="en-US" sz="2400" u="sng" dirty="0">
                <a:solidFill>
                  <a:srgbClr val="008080"/>
                </a:solidFill>
              </a:rPr>
              <a:t> a constrained party</a:t>
            </a:r>
            <a:r>
              <a:rPr lang="en-US" sz="2400" dirty="0">
                <a:solidFill>
                  <a:srgbClr val="008080"/>
                </a:solidFill>
              </a:rPr>
              <a:t>.</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2825492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955203"/>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8080"/>
                </a:solidFill>
              </a:rPr>
              <a:t>All of the definitions presented thus far are general in nature. However, to this analysis executable in practice, some limitations must be imposed.</a:t>
            </a:r>
          </a:p>
          <a:p>
            <a:endParaRPr lang="en-US" sz="1400" dirty="0">
              <a:solidFill>
                <a:srgbClr val="008080"/>
              </a:solidFill>
            </a:endParaRPr>
          </a:p>
          <a:p>
            <a:pPr marL="342900" indent="-342900">
              <a:buFont typeface="Arial" panose="020B0604020202020204" pitchFamily="34" charset="0"/>
              <a:buChar char="•"/>
            </a:pPr>
            <a:r>
              <a:rPr lang="en-US" sz="2400" dirty="0">
                <a:solidFill>
                  <a:srgbClr val="008080"/>
                </a:solidFill>
              </a:rPr>
              <a:t>The measurement of indirect impacts must be limited because they theoretically could pass from one party to a second party, from the second to a third party, from the third party to a fourth, and so forth.</a:t>
            </a:r>
          </a:p>
          <a:p>
            <a:endParaRPr lang="en-US" sz="1400" dirty="0">
              <a:solidFill>
                <a:srgbClr val="008080"/>
              </a:solidFill>
            </a:endParaRPr>
          </a:p>
          <a:p>
            <a:pPr marL="342900" indent="-342900">
              <a:buFont typeface="Arial" panose="020B0604020202020204" pitchFamily="34" charset="0"/>
              <a:buChar char="•"/>
            </a:pPr>
            <a:r>
              <a:rPr lang="en-US" sz="2400" dirty="0">
                <a:solidFill>
                  <a:srgbClr val="008080"/>
                </a:solidFill>
              </a:rPr>
              <a:t>In the next slide, a list is given that specifies all of the affected parties whose impacts must be measured and recorded by rule filing entities. </a:t>
            </a:r>
          </a:p>
          <a:p>
            <a:pPr marL="342900" indent="-342900">
              <a:buFont typeface="Arial" panose="020B0604020202020204" pitchFamily="34" charset="0"/>
              <a:buChar char="•"/>
            </a:pPr>
            <a:endParaRPr lang="en-US" sz="2400" dirty="0">
              <a:solidFill>
                <a:srgbClr val="008080"/>
              </a:solidFill>
            </a:endParaRPr>
          </a:p>
          <a:p>
            <a:pPr marL="342900" indent="-342900">
              <a:buFont typeface="Arial" panose="020B0604020202020204" pitchFamily="34" charset="0"/>
              <a:buChar char="•"/>
            </a:pPr>
            <a:endParaRPr lang="en-US" sz="2400" dirty="0">
              <a:solidFill>
                <a:srgbClr val="008080"/>
              </a:solidFill>
            </a:endParaRPr>
          </a:p>
          <a:p>
            <a:pPr marL="342900" indent="-342900">
              <a:buFont typeface="Arial" panose="020B0604020202020204" pitchFamily="34" charset="0"/>
              <a:buChar char="•"/>
            </a:pPr>
            <a:endParaRPr lang="en-US" sz="2400" dirty="0">
              <a:solidFill>
                <a:srgbClr val="008080"/>
              </a:solidFill>
            </a:endParaRPr>
          </a:p>
          <a:p>
            <a:pPr marL="342900" indent="-342900">
              <a:buFont typeface="Arial" panose="020B0604020202020204" pitchFamily="34" charset="0"/>
              <a:buChar char="•"/>
            </a:pPr>
            <a:endParaRPr lang="en-US" sz="2400" dirty="0">
              <a:solidFill>
                <a:srgbClr val="008080"/>
              </a:solidFill>
            </a:endParaRPr>
          </a:p>
          <a:p>
            <a:endParaRPr lang="en-US" sz="24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13</a:t>
            </a:fld>
            <a:endParaRPr lang="en-US" dirty="0">
              <a:solidFill>
                <a:prstClr val="black">
                  <a:tint val="75000"/>
                </a:prstClr>
              </a:solidFill>
            </a:endParaRPr>
          </a:p>
        </p:txBody>
      </p:sp>
    </p:spTree>
    <p:extLst>
      <p:ext uri="{BB962C8B-B14F-4D97-AF65-F5344CB8AC3E}">
        <p14:creationId xmlns:p14="http://schemas.microsoft.com/office/powerpoint/2010/main" val="3119275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4" y="2025525"/>
            <a:ext cx="10405556" cy="7171194"/>
          </a:xfrm>
          <a:prstGeom prst="rect">
            <a:avLst/>
          </a:prstGeom>
          <a:noFill/>
        </p:spPr>
        <p:txBody>
          <a:bodyPr wrap="square" numCol="2" rtlCol="0">
            <a:spAutoFit/>
          </a:bodyPr>
          <a:lstStyle/>
          <a:p>
            <a:pPr marL="457200" indent="-457200">
              <a:buAutoNum type="arabicParenR"/>
            </a:pPr>
            <a:r>
              <a:rPr lang="en-US" sz="1900" b="1" dirty="0">
                <a:solidFill>
                  <a:srgbClr val="008080"/>
                </a:solidFill>
              </a:rPr>
              <a:t>The Constrained Party:</a:t>
            </a:r>
          </a:p>
          <a:p>
            <a:endParaRPr lang="en-US" sz="1000" b="1" dirty="0">
              <a:solidFill>
                <a:srgbClr val="008080"/>
              </a:solidFill>
            </a:endParaRPr>
          </a:p>
          <a:p>
            <a:pPr marL="914400" lvl="1" indent="-457200">
              <a:buAutoNum type="romanLcPeriod"/>
            </a:pPr>
            <a:r>
              <a:rPr lang="en-US" sz="1900" dirty="0">
                <a:solidFill>
                  <a:srgbClr val="008080"/>
                </a:solidFill>
              </a:rPr>
              <a:t>Direct fiscal impacts</a:t>
            </a:r>
          </a:p>
          <a:p>
            <a:pPr marL="914400" lvl="1" indent="-457200">
              <a:buAutoNum type="romanLcPeriod"/>
            </a:pPr>
            <a:r>
              <a:rPr lang="en-US" sz="1900" dirty="0">
                <a:solidFill>
                  <a:srgbClr val="008080"/>
                </a:solidFill>
              </a:rPr>
              <a:t>Direct non-fiscal impacts</a:t>
            </a:r>
          </a:p>
          <a:p>
            <a:pPr marL="914400" lvl="1" indent="-457200">
              <a:buAutoNum type="romanLcPeriod"/>
            </a:pPr>
            <a:r>
              <a:rPr lang="en-US" sz="1900" dirty="0">
                <a:solidFill>
                  <a:srgbClr val="008080"/>
                </a:solidFill>
              </a:rPr>
              <a:t>Inestimable direct fiscal impacts along with characterization of why the fiscal impacts are inestimable.</a:t>
            </a:r>
          </a:p>
          <a:p>
            <a:pPr marL="457200" indent="-457200">
              <a:buAutoNum type="arabicParenR"/>
            </a:pPr>
            <a:endParaRPr lang="en-US" sz="1000" dirty="0">
              <a:solidFill>
                <a:srgbClr val="008080"/>
              </a:solidFill>
            </a:endParaRPr>
          </a:p>
          <a:p>
            <a:pPr marL="457200" indent="-457200">
              <a:buFont typeface="+mj-lt"/>
              <a:buAutoNum type="arabicParenR" startAt="2"/>
            </a:pPr>
            <a:r>
              <a:rPr lang="en-US" sz="1900" b="1" dirty="0">
                <a:solidFill>
                  <a:srgbClr val="008080"/>
                </a:solidFill>
              </a:rPr>
              <a:t>State and Local Government</a:t>
            </a:r>
          </a:p>
          <a:p>
            <a:pPr lvl="1"/>
            <a:endParaRPr lang="en-US" sz="1900" dirty="0">
              <a:solidFill>
                <a:srgbClr val="008080"/>
              </a:solidFill>
            </a:endParaRPr>
          </a:p>
          <a:p>
            <a:pPr marL="914400" lvl="1" indent="-457200">
              <a:buAutoNum type="romanLcPeriod"/>
            </a:pPr>
            <a:r>
              <a:rPr lang="en-US" sz="1900" dirty="0">
                <a:solidFill>
                  <a:srgbClr val="008080"/>
                </a:solidFill>
              </a:rPr>
              <a:t>All Indirect fiscal impacts, no matter how distant they are from the exchange relationship with the constrained party.</a:t>
            </a:r>
          </a:p>
          <a:p>
            <a:pPr marL="514350" indent="-514350">
              <a:buFont typeface="+mj-lt"/>
              <a:buAutoNum type="arabicParenR" startAt="2"/>
            </a:pPr>
            <a:endParaRPr lang="en-US" sz="1900" dirty="0">
              <a:solidFill>
                <a:srgbClr val="008080"/>
              </a:solidFill>
            </a:endParaRPr>
          </a:p>
          <a:p>
            <a:pPr marL="514350" indent="-514350">
              <a:buFont typeface="+mj-lt"/>
              <a:buAutoNum type="arabicParenR" startAt="2"/>
            </a:pPr>
            <a:endParaRPr lang="en-US" sz="1900" dirty="0">
              <a:solidFill>
                <a:srgbClr val="008080"/>
              </a:solidFill>
            </a:endParaRPr>
          </a:p>
          <a:p>
            <a:pPr marL="514350" indent="-514350">
              <a:buFont typeface="+mj-lt"/>
              <a:buAutoNum type="arabicParenR" startAt="2"/>
            </a:pPr>
            <a:endParaRPr lang="en-US" sz="1900" dirty="0">
              <a:solidFill>
                <a:srgbClr val="008080"/>
              </a:solidFill>
            </a:endParaRPr>
          </a:p>
          <a:p>
            <a:pPr marL="514350" indent="-514350">
              <a:buFont typeface="+mj-lt"/>
              <a:buAutoNum type="arabicParenR" startAt="2"/>
            </a:pPr>
            <a:endParaRPr lang="en-US" sz="1900" dirty="0">
              <a:solidFill>
                <a:srgbClr val="008080"/>
              </a:solidFill>
            </a:endParaRPr>
          </a:p>
          <a:p>
            <a:pPr marL="514350" indent="-514350">
              <a:buFont typeface="+mj-lt"/>
              <a:buAutoNum type="arabicParenR" startAt="2"/>
            </a:pPr>
            <a:endParaRPr lang="en-US" sz="1900" dirty="0">
              <a:solidFill>
                <a:srgbClr val="008080"/>
              </a:solidFill>
            </a:endParaRPr>
          </a:p>
          <a:p>
            <a:pPr marL="514350" indent="-514350">
              <a:buFont typeface="+mj-lt"/>
              <a:buAutoNum type="arabicParenR" startAt="2"/>
            </a:pPr>
            <a:endParaRPr lang="en-US" sz="1900" dirty="0">
              <a:solidFill>
                <a:srgbClr val="008080"/>
              </a:solidFill>
            </a:endParaRPr>
          </a:p>
          <a:p>
            <a:pPr marL="514350" indent="-514350">
              <a:buFont typeface="+mj-lt"/>
              <a:buAutoNum type="arabicParenR" startAt="2"/>
            </a:pPr>
            <a:endParaRPr lang="en-US" sz="1900" dirty="0">
              <a:solidFill>
                <a:srgbClr val="008080"/>
              </a:solidFill>
            </a:endParaRPr>
          </a:p>
          <a:p>
            <a:pPr marL="514350" indent="-514350">
              <a:buFont typeface="+mj-lt"/>
              <a:buAutoNum type="arabicParenR" startAt="2"/>
            </a:pPr>
            <a:endParaRPr lang="en-US" sz="1900" dirty="0">
              <a:solidFill>
                <a:srgbClr val="008080"/>
              </a:solidFill>
            </a:endParaRPr>
          </a:p>
          <a:p>
            <a:pPr marL="514350" indent="-514350">
              <a:buFont typeface="+mj-lt"/>
              <a:buAutoNum type="arabicParenR" startAt="2"/>
            </a:pPr>
            <a:endParaRPr lang="en-US" sz="1900" dirty="0">
              <a:solidFill>
                <a:srgbClr val="008080"/>
              </a:solidFill>
            </a:endParaRPr>
          </a:p>
          <a:p>
            <a:pPr marL="514350" indent="-514350">
              <a:buFont typeface="+mj-lt"/>
              <a:buAutoNum type="arabicParenR" startAt="2"/>
            </a:pPr>
            <a:endParaRPr lang="en-US" sz="1900" dirty="0">
              <a:solidFill>
                <a:srgbClr val="008080"/>
              </a:solidFill>
            </a:endParaRPr>
          </a:p>
          <a:p>
            <a:pPr marL="514350" indent="-514350">
              <a:buFont typeface="+mj-lt"/>
              <a:buAutoNum type="arabicParenR" startAt="2"/>
            </a:pPr>
            <a:endParaRPr lang="en-US" sz="1900" dirty="0">
              <a:solidFill>
                <a:srgbClr val="008080"/>
              </a:solidFill>
            </a:endParaRPr>
          </a:p>
          <a:p>
            <a:pPr marL="514350" indent="-514350">
              <a:buFont typeface="+mj-lt"/>
              <a:buAutoNum type="arabicParenR" startAt="2"/>
            </a:pPr>
            <a:endParaRPr lang="en-US" sz="1900" dirty="0">
              <a:solidFill>
                <a:srgbClr val="008080"/>
              </a:solidFill>
            </a:endParaRPr>
          </a:p>
          <a:p>
            <a:pPr marL="514350" indent="-514350">
              <a:buFont typeface="+mj-lt"/>
              <a:buAutoNum type="arabicParenR" startAt="2"/>
            </a:pPr>
            <a:r>
              <a:rPr lang="en-US" sz="1900" b="1" dirty="0">
                <a:solidFill>
                  <a:srgbClr val="008080"/>
                </a:solidFill>
              </a:rPr>
              <a:t>Small Business, Non-Small Business, and Other Persons</a:t>
            </a:r>
          </a:p>
          <a:p>
            <a:endParaRPr lang="en-US" sz="1000" b="1" dirty="0">
              <a:solidFill>
                <a:srgbClr val="008080"/>
              </a:solidFill>
            </a:endParaRPr>
          </a:p>
          <a:p>
            <a:pPr marL="971550" lvl="1" indent="-514350">
              <a:buFont typeface="+mj-lt"/>
              <a:buAutoNum type="romanLcPeriod"/>
            </a:pPr>
            <a:r>
              <a:rPr lang="en-US" sz="1900" dirty="0">
                <a:solidFill>
                  <a:srgbClr val="008080"/>
                </a:solidFill>
              </a:rPr>
              <a:t>if any of these parties are indirectly impacted by the constrained party </a:t>
            </a:r>
            <a:r>
              <a:rPr lang="en-US" sz="1900" u="sng" dirty="0">
                <a:solidFill>
                  <a:srgbClr val="008080"/>
                </a:solidFill>
              </a:rPr>
              <a:t>and they engage in the same immediate markets with the constrained party</a:t>
            </a:r>
            <a:r>
              <a:rPr lang="en-US" sz="1900" dirty="0">
                <a:solidFill>
                  <a:srgbClr val="008080"/>
                </a:solidFill>
              </a:rPr>
              <a:t>, then the following must be reported:</a:t>
            </a:r>
          </a:p>
          <a:p>
            <a:pPr lvl="1"/>
            <a:endParaRPr lang="en-US" sz="1000" dirty="0">
              <a:solidFill>
                <a:srgbClr val="008080"/>
              </a:solidFill>
            </a:endParaRPr>
          </a:p>
          <a:p>
            <a:pPr marL="1428750" lvl="2" indent="-514350">
              <a:buFont typeface="+mj-lt"/>
              <a:buAutoNum type="alphaLcPeriod"/>
            </a:pPr>
            <a:r>
              <a:rPr lang="en-US" sz="1900" dirty="0">
                <a:solidFill>
                  <a:srgbClr val="008080"/>
                </a:solidFill>
              </a:rPr>
              <a:t>All indirect impacts</a:t>
            </a:r>
          </a:p>
          <a:p>
            <a:pPr marL="1428750" lvl="2" indent="-514350">
              <a:buFont typeface="+mj-lt"/>
              <a:buAutoNum type="alphaLcPeriod"/>
            </a:pPr>
            <a:r>
              <a:rPr lang="en-US" sz="1900" dirty="0">
                <a:solidFill>
                  <a:srgbClr val="008080"/>
                </a:solidFill>
              </a:rPr>
              <a:t>Inestimable direct fiscal impacts along with characterization of why the fiscal impacts are inestimable.</a:t>
            </a:r>
          </a:p>
          <a:p>
            <a:pPr marL="1428750" lvl="2" indent="-514350">
              <a:buFont typeface="+mj-lt"/>
              <a:buAutoNum type="alphaLcPeriod"/>
            </a:pPr>
            <a:r>
              <a:rPr lang="en-US" sz="1900" dirty="0">
                <a:solidFill>
                  <a:srgbClr val="008080"/>
                </a:solidFill>
              </a:rPr>
              <a:t>All indirect non-fiscal impacts</a:t>
            </a:r>
            <a:endParaRPr lang="en-US" sz="2000" dirty="0">
              <a:solidFill>
                <a:srgbClr val="008080"/>
              </a:solidFill>
            </a:endParaRPr>
          </a:p>
          <a:p>
            <a:pPr marL="1428750" lvl="2" indent="-514350">
              <a:buFont typeface="+mj-lt"/>
              <a:buAutoNum type="alphaLcPeriod"/>
            </a:pPr>
            <a:endParaRPr lang="en-US" sz="2000" dirty="0">
              <a:solidFill>
                <a:srgbClr val="008080"/>
              </a:solidFill>
            </a:endParaRPr>
          </a:p>
          <a:p>
            <a:pPr marL="971550" lvl="1" indent="-514350">
              <a:buFont typeface="+mj-lt"/>
              <a:buAutoNum type="romanLcPeriod"/>
            </a:pPr>
            <a:endParaRPr lang="en-US" sz="2400" dirty="0">
              <a:solidFill>
                <a:srgbClr val="008080"/>
              </a:solidFill>
            </a:endParaRPr>
          </a:p>
          <a:p>
            <a:pPr marL="342900" indent="-342900">
              <a:buFont typeface="Arial" panose="020B0604020202020204" pitchFamily="34" charset="0"/>
              <a:buChar char="•"/>
            </a:pPr>
            <a:endParaRPr lang="en-US" sz="2400" dirty="0">
              <a:solidFill>
                <a:srgbClr val="008080"/>
              </a:solidFill>
            </a:endParaRPr>
          </a:p>
          <a:p>
            <a:pPr marL="342900" indent="-342900">
              <a:buFont typeface="Arial" panose="020B0604020202020204" pitchFamily="34" charset="0"/>
              <a:buChar char="•"/>
            </a:pPr>
            <a:endParaRPr lang="en-US" sz="2400" dirty="0">
              <a:solidFill>
                <a:srgbClr val="008080"/>
              </a:solidFill>
            </a:endParaRPr>
          </a:p>
          <a:p>
            <a:pPr marL="342900" indent="-342900">
              <a:buFont typeface="Arial" panose="020B0604020202020204" pitchFamily="34" charset="0"/>
              <a:buChar char="•"/>
            </a:pPr>
            <a:endParaRPr lang="en-US" sz="2400" dirty="0">
              <a:solidFill>
                <a:srgbClr val="008080"/>
              </a:solidFill>
            </a:endParaRPr>
          </a:p>
          <a:p>
            <a:pPr marL="342900" indent="-342900">
              <a:buFont typeface="Arial" panose="020B0604020202020204" pitchFamily="34" charset="0"/>
              <a:buChar char="•"/>
            </a:pPr>
            <a:endParaRPr lang="en-US" sz="2400" dirty="0">
              <a:solidFill>
                <a:srgbClr val="008080"/>
              </a:solidFill>
            </a:endParaRPr>
          </a:p>
          <a:p>
            <a:endParaRPr lang="en-US" sz="24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576003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61665"/>
          </a:xfrm>
          <a:prstGeom prst="rect">
            <a:avLst/>
          </a:prstGeom>
          <a:noFill/>
        </p:spPr>
        <p:txBody>
          <a:bodyPr wrap="square" rtlCol="0">
            <a:spAutoFit/>
          </a:bodyPr>
          <a:lstStyle/>
          <a:p>
            <a:r>
              <a:rPr lang="en-US" sz="2400" b="1" dirty="0">
                <a:solidFill>
                  <a:srgbClr val="008080"/>
                </a:solidFill>
              </a:rPr>
              <a:t>An illustration of the scope of indirect impacts to be measured and reported</a:t>
            </a:r>
          </a:p>
        </p:txBody>
      </p:sp>
      <p:graphicFrame>
        <p:nvGraphicFramePr>
          <p:cNvPr id="13" name="Diagram 12"/>
          <p:cNvGraphicFramePr/>
          <p:nvPr/>
        </p:nvGraphicFramePr>
        <p:xfrm>
          <a:off x="2032000" y="2408282"/>
          <a:ext cx="8128000" cy="385951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426943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2: Count the Number of Affected Individuals</a:t>
            </a:r>
          </a:p>
        </p:txBody>
      </p:sp>
      <p:sp>
        <p:nvSpPr>
          <p:cNvPr id="2" name="TextBox 1"/>
          <p:cNvSpPr txBox="1"/>
          <p:nvPr/>
        </p:nvSpPr>
        <p:spPr>
          <a:xfrm>
            <a:off x="863335" y="1946618"/>
            <a:ext cx="10736482"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8080"/>
                </a:solidFill>
              </a:rPr>
              <a:t>Providing a count of the number of businesses or individuals affected is required for understanding the breadth of a rule’s impact on society.</a:t>
            </a:r>
          </a:p>
          <a:p>
            <a:endParaRPr lang="en-US" sz="2400" dirty="0">
              <a:solidFill>
                <a:srgbClr val="008080"/>
              </a:solidFill>
            </a:endParaRPr>
          </a:p>
          <a:p>
            <a:pPr marL="342900" indent="-342900">
              <a:buFont typeface="Arial" panose="020B0604020202020204" pitchFamily="34" charset="0"/>
              <a:buChar char="•"/>
            </a:pPr>
            <a:r>
              <a:rPr lang="en-US" sz="2400" dirty="0">
                <a:solidFill>
                  <a:srgbClr val="008080"/>
                </a:solidFill>
              </a:rPr>
              <a:t>Affected parties requiring counts are the following:</a:t>
            </a:r>
          </a:p>
          <a:p>
            <a:endParaRPr lang="en-US" sz="2400" dirty="0">
              <a:solidFill>
                <a:srgbClr val="008080"/>
              </a:solidFill>
            </a:endParaRPr>
          </a:p>
          <a:p>
            <a:pPr marL="914400" lvl="1" indent="-457200">
              <a:buFont typeface="+mj-lt"/>
              <a:buAutoNum type="arabicPeriod"/>
            </a:pPr>
            <a:r>
              <a:rPr lang="en-US" sz="2400" dirty="0">
                <a:solidFill>
                  <a:srgbClr val="008080"/>
                </a:solidFill>
              </a:rPr>
              <a:t>Small businesses</a:t>
            </a:r>
          </a:p>
          <a:p>
            <a:pPr marL="914400" lvl="1" indent="-457200">
              <a:buFont typeface="+mj-lt"/>
              <a:buAutoNum type="arabicPeriod"/>
            </a:pPr>
            <a:r>
              <a:rPr lang="en-US" sz="2400" dirty="0">
                <a:solidFill>
                  <a:srgbClr val="008080"/>
                </a:solidFill>
              </a:rPr>
              <a:t>Non-small businesses</a:t>
            </a:r>
          </a:p>
          <a:p>
            <a:pPr marL="914400" lvl="1" indent="-457200">
              <a:buFont typeface="+mj-lt"/>
              <a:buAutoNum type="arabicPeriod"/>
            </a:pPr>
            <a:r>
              <a:rPr lang="en-US" sz="2400" dirty="0">
                <a:solidFill>
                  <a:srgbClr val="008080"/>
                </a:solidFill>
              </a:rPr>
              <a:t>Other persons (provide counts for each group)</a:t>
            </a:r>
          </a:p>
          <a:p>
            <a:endParaRPr lang="en-US" sz="24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16</a:t>
            </a:fld>
            <a:endParaRPr lang="en-US" dirty="0">
              <a:solidFill>
                <a:prstClr val="black">
                  <a:tint val="75000"/>
                </a:prstClr>
              </a:solidFill>
            </a:endParaRPr>
          </a:p>
        </p:txBody>
      </p:sp>
    </p:spTree>
    <p:extLst>
      <p:ext uri="{BB962C8B-B14F-4D97-AF65-F5344CB8AC3E}">
        <p14:creationId xmlns:p14="http://schemas.microsoft.com/office/powerpoint/2010/main" val="3289131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2: Count the Number of Affected Individuals</a:t>
            </a:r>
          </a:p>
        </p:txBody>
      </p:sp>
      <p:sp>
        <p:nvSpPr>
          <p:cNvPr id="2" name="TextBox 1"/>
          <p:cNvSpPr txBox="1"/>
          <p:nvPr/>
        </p:nvSpPr>
        <p:spPr>
          <a:xfrm>
            <a:off x="863335" y="1946618"/>
            <a:ext cx="10330196" cy="3662541"/>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8080"/>
                </a:solidFill>
              </a:rPr>
              <a:t>Many resources are available for gathering counts of affected individuals; two are listed below and will be discussed later in the case examples (See slides 31, 60, and 67) .</a:t>
            </a:r>
          </a:p>
          <a:p>
            <a:pPr lvl="2"/>
            <a:endParaRPr lang="en-US" sz="800" dirty="0">
              <a:solidFill>
                <a:srgbClr val="008080"/>
              </a:solidFill>
            </a:endParaRPr>
          </a:p>
          <a:p>
            <a:pPr marL="914400" lvl="1" indent="-457200">
              <a:buFont typeface="+mj-lt"/>
              <a:buAutoNum type="arabicPeriod"/>
            </a:pPr>
            <a:r>
              <a:rPr lang="en-US" sz="2400" dirty="0">
                <a:solidFill>
                  <a:srgbClr val="008080"/>
                </a:solidFill>
              </a:rPr>
              <a:t>NAICS Website </a:t>
            </a:r>
          </a:p>
          <a:p>
            <a:pPr marL="1428750" lvl="2" indent="-514350">
              <a:buFont typeface="+mj-lt"/>
              <a:buAutoNum type="romanLcPeriod"/>
            </a:pPr>
            <a:r>
              <a:rPr lang="en-US" sz="2400" dirty="0">
                <a:solidFill>
                  <a:srgbClr val="008080"/>
                </a:solidFill>
              </a:rPr>
              <a:t>https://www.census.gov/eos/www/naics/  </a:t>
            </a:r>
          </a:p>
          <a:p>
            <a:pPr lvl="2"/>
            <a:endParaRPr lang="en-US" sz="800" dirty="0">
              <a:solidFill>
                <a:srgbClr val="008080"/>
              </a:solidFill>
            </a:endParaRPr>
          </a:p>
          <a:p>
            <a:pPr marL="914400" lvl="1" indent="-457200">
              <a:buFont typeface="+mj-lt"/>
              <a:buAutoNum type="arabicPeriod"/>
            </a:pPr>
            <a:r>
              <a:rPr lang="en-US" sz="2400" dirty="0">
                <a:solidFill>
                  <a:srgbClr val="008080"/>
                </a:solidFill>
              </a:rPr>
              <a:t>DWS </a:t>
            </a:r>
            <a:r>
              <a:rPr lang="en-US" sz="2400" dirty="0" err="1">
                <a:solidFill>
                  <a:srgbClr val="008080"/>
                </a:solidFill>
              </a:rPr>
              <a:t>FirmFind</a:t>
            </a:r>
            <a:endParaRPr lang="en-US" sz="2400" dirty="0">
              <a:solidFill>
                <a:srgbClr val="008080"/>
              </a:solidFill>
            </a:endParaRPr>
          </a:p>
          <a:p>
            <a:pPr marL="1428750" lvl="2" indent="-514350">
              <a:buFont typeface="+mj-lt"/>
              <a:buAutoNum type="romanLcPeriod"/>
            </a:pPr>
            <a:r>
              <a:rPr lang="en-US" sz="2400" dirty="0">
                <a:solidFill>
                  <a:srgbClr val="008080"/>
                </a:solidFill>
              </a:rPr>
              <a:t>https://jobs.utah.gov/jsp/firmfind/#/ </a:t>
            </a:r>
          </a:p>
          <a:p>
            <a:pPr marL="971550" lvl="1" indent="-514350">
              <a:buFont typeface="+mj-lt"/>
              <a:buAutoNum type="arabicPeriod"/>
            </a:pPr>
            <a:endParaRPr lang="en-US" sz="2400" dirty="0">
              <a:solidFill>
                <a:srgbClr val="008080"/>
              </a:solidFill>
            </a:endParaRPr>
          </a:p>
          <a:p>
            <a:pPr lvl="1"/>
            <a:endParaRPr lang="en-US" sz="24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p14="http://schemas.microsoft.com/office/powerpoint/2010/main" val="2566156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3: Estimate the Fiscal Impacts</a:t>
            </a:r>
          </a:p>
        </p:txBody>
      </p:sp>
      <p:sp>
        <p:nvSpPr>
          <p:cNvPr id="2" name="TextBox 1"/>
          <p:cNvSpPr txBox="1"/>
          <p:nvPr/>
        </p:nvSpPr>
        <p:spPr>
          <a:xfrm>
            <a:off x="863335" y="1946618"/>
            <a:ext cx="10330196" cy="4062651"/>
          </a:xfrm>
          <a:prstGeom prst="rect">
            <a:avLst/>
          </a:prstGeom>
          <a:noFill/>
        </p:spPr>
        <p:txBody>
          <a:bodyPr wrap="square" rtlCol="0">
            <a:spAutoFit/>
          </a:bodyPr>
          <a:lstStyle/>
          <a:p>
            <a:r>
              <a:rPr lang="en-US" sz="2400" dirty="0">
                <a:solidFill>
                  <a:srgbClr val="008080"/>
                </a:solidFill>
              </a:rPr>
              <a:t>When estimating a fiscal impact, it should be measured relative to a </a:t>
            </a:r>
            <a:r>
              <a:rPr lang="en-US" sz="2400" i="1" dirty="0">
                <a:solidFill>
                  <a:srgbClr val="008080"/>
                </a:solidFill>
              </a:rPr>
              <a:t>baseline</a:t>
            </a:r>
            <a:r>
              <a:rPr lang="en-US" sz="2400" dirty="0">
                <a:solidFill>
                  <a:srgbClr val="008080"/>
                </a:solidFill>
              </a:rPr>
              <a:t>. </a:t>
            </a:r>
          </a:p>
          <a:p>
            <a:endParaRPr lang="en-US" sz="1400" dirty="0">
              <a:solidFill>
                <a:srgbClr val="008080"/>
              </a:solidFill>
            </a:endParaRPr>
          </a:p>
          <a:p>
            <a:pPr marL="342900" indent="-342900">
              <a:buFont typeface="Arial" panose="020B0604020202020204" pitchFamily="34" charset="0"/>
              <a:buChar char="•"/>
            </a:pPr>
            <a:r>
              <a:rPr lang="en-US" sz="2400" b="1" dirty="0">
                <a:solidFill>
                  <a:srgbClr val="008080"/>
                </a:solidFill>
              </a:rPr>
              <a:t>Definition – Baseline: </a:t>
            </a:r>
            <a:r>
              <a:rPr lang="en-US" sz="2400" dirty="0">
                <a:solidFill>
                  <a:srgbClr val="008080"/>
                </a:solidFill>
              </a:rPr>
              <a:t>The current state of all exchange or market relationships among all parties </a:t>
            </a:r>
            <a:r>
              <a:rPr lang="en-US" sz="2400" i="1" dirty="0">
                <a:solidFill>
                  <a:srgbClr val="008080"/>
                </a:solidFill>
              </a:rPr>
              <a:t>before</a:t>
            </a:r>
            <a:r>
              <a:rPr lang="en-US" sz="2400" dirty="0">
                <a:solidFill>
                  <a:srgbClr val="008080"/>
                </a:solidFill>
              </a:rPr>
              <a:t> the imposition of a proposed rule.</a:t>
            </a:r>
          </a:p>
          <a:p>
            <a:pPr marL="342900" indent="-342900">
              <a:buFont typeface="Arial" panose="020B0604020202020204" pitchFamily="34" charset="0"/>
              <a:buChar char="•"/>
            </a:pPr>
            <a:endParaRPr lang="en-US" sz="1400" dirty="0">
              <a:solidFill>
                <a:srgbClr val="008080"/>
              </a:solidFill>
            </a:endParaRPr>
          </a:p>
          <a:p>
            <a:r>
              <a:rPr lang="en-US" sz="2400" dirty="0">
                <a:solidFill>
                  <a:srgbClr val="008080"/>
                </a:solidFill>
              </a:rPr>
              <a:t>Rule filing entities will generally need to determine two types of impacts:</a:t>
            </a:r>
          </a:p>
          <a:p>
            <a:endParaRPr lang="en-US" sz="1400" dirty="0">
              <a:solidFill>
                <a:srgbClr val="008080"/>
              </a:solidFill>
            </a:endParaRPr>
          </a:p>
          <a:p>
            <a:pPr marL="457200" indent="-457200">
              <a:buAutoNum type="arabicPeriod"/>
            </a:pPr>
            <a:r>
              <a:rPr lang="en-US" sz="2400" dirty="0">
                <a:solidFill>
                  <a:srgbClr val="008080"/>
                </a:solidFill>
              </a:rPr>
              <a:t>An annual average fiscal impact for a typical member of an affected party relative to a baseline</a:t>
            </a:r>
          </a:p>
          <a:p>
            <a:pPr marL="457200" indent="-457200">
              <a:buAutoNum type="arabicPeriod"/>
            </a:pPr>
            <a:r>
              <a:rPr lang="en-US" sz="2400" dirty="0">
                <a:solidFill>
                  <a:srgbClr val="008080"/>
                </a:solidFill>
              </a:rPr>
              <a:t>An annual total fiscal impact for the affected party (</a:t>
            </a:r>
            <a:r>
              <a:rPr lang="en-US" sz="2400" b="1" dirty="0">
                <a:solidFill>
                  <a:srgbClr val="008080"/>
                </a:solidFill>
              </a:rPr>
              <a:t>multiply the count of affected individuals per party by the annual average fiscal impact per individual)</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18</a:t>
            </a:fld>
            <a:endParaRPr lang="en-US" dirty="0">
              <a:solidFill>
                <a:prstClr val="black">
                  <a:tint val="75000"/>
                </a:prstClr>
              </a:solidFill>
            </a:endParaRPr>
          </a:p>
        </p:txBody>
      </p:sp>
    </p:spTree>
    <p:extLst>
      <p:ext uri="{BB962C8B-B14F-4D97-AF65-F5344CB8AC3E}">
        <p14:creationId xmlns:p14="http://schemas.microsoft.com/office/powerpoint/2010/main" val="2790586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lvl="0">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a:t>
            </a:r>
            <a:r>
              <a:rPr lang="en-US" sz="3200" b="1" kern="0" dirty="0">
                <a:solidFill>
                  <a:srgbClr val="008080"/>
                </a:solidFill>
                <a:latin typeface="Arial"/>
                <a:cs typeface="Arial"/>
                <a:sym typeface="Arial"/>
              </a:rPr>
              <a:t>: Record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1723549"/>
          </a:xfrm>
          <a:prstGeom prst="rect">
            <a:avLst/>
          </a:prstGeom>
          <a:noFill/>
        </p:spPr>
        <p:txBody>
          <a:bodyPr wrap="square" rtlCol="0">
            <a:spAutoFit/>
          </a:bodyPr>
          <a:lstStyle/>
          <a:p>
            <a:r>
              <a:rPr lang="en-US" sz="2400" b="1" dirty="0">
                <a:solidFill>
                  <a:srgbClr val="008080"/>
                </a:solidFill>
              </a:rPr>
              <a:t>Note: </a:t>
            </a:r>
            <a:r>
              <a:rPr lang="en-US" sz="2400" dirty="0">
                <a:solidFill>
                  <a:srgbClr val="008080"/>
                </a:solidFill>
              </a:rPr>
              <a:t>For all Step 4 slides, the number preceding the bolded text refers to the box number in the </a:t>
            </a:r>
            <a:r>
              <a:rPr lang="en-US" sz="2400" dirty="0" err="1">
                <a:solidFill>
                  <a:srgbClr val="008080"/>
                </a:solidFill>
              </a:rPr>
              <a:t>eRules</a:t>
            </a:r>
            <a:r>
              <a:rPr lang="en-US" sz="2400" dirty="0">
                <a:solidFill>
                  <a:srgbClr val="008080"/>
                </a:solidFill>
              </a:rPr>
              <a:t> System wherein rule filers must enter the required narrative, which will be explained in the following slides.</a:t>
            </a:r>
          </a:p>
          <a:p>
            <a:endParaRPr lang="en-US" sz="1000" dirty="0">
              <a:solidFill>
                <a:srgbClr val="008080"/>
              </a:solidFill>
            </a:endParaRPr>
          </a:p>
          <a:p>
            <a:r>
              <a:rPr lang="en-US" sz="2400" dirty="0">
                <a:solidFill>
                  <a:srgbClr val="008080"/>
                </a:solidFill>
              </a:rPr>
              <a:t>Example:</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19</a:t>
            </a:fld>
            <a:endParaRPr lang="en-US" dirty="0">
              <a:solidFill>
                <a:prstClr val="black">
                  <a:tint val="75000"/>
                </a:prstClr>
              </a:solidFill>
            </a:endParaRPr>
          </a:p>
        </p:txBody>
      </p:sp>
      <p:pic>
        <p:nvPicPr>
          <p:cNvPr id="8" name="Picture 7"/>
          <p:cNvPicPr>
            <a:picLocks noChangeAspect="1"/>
          </p:cNvPicPr>
          <p:nvPr/>
        </p:nvPicPr>
        <p:blipFill>
          <a:blip r:embed="rId4" cstate="print"/>
          <a:stretch>
            <a:fillRect/>
          </a:stretch>
        </p:blipFill>
        <p:spPr>
          <a:xfrm>
            <a:off x="1001656" y="4113215"/>
            <a:ext cx="4806911" cy="1141367"/>
          </a:xfrm>
          <a:prstGeom prst="rect">
            <a:avLst/>
          </a:prstGeom>
          <a:ln w="28575">
            <a:solidFill>
              <a:schemeClr val="tx1"/>
            </a:solidFill>
          </a:ln>
        </p:spPr>
      </p:pic>
      <p:sp>
        <p:nvSpPr>
          <p:cNvPr id="16" name="TextBox 15"/>
          <p:cNvSpPr txBox="1"/>
          <p:nvPr/>
        </p:nvSpPr>
        <p:spPr>
          <a:xfrm>
            <a:off x="1001656" y="5369871"/>
            <a:ext cx="10118919" cy="461665"/>
          </a:xfrm>
          <a:prstGeom prst="rect">
            <a:avLst/>
          </a:prstGeom>
          <a:noFill/>
        </p:spPr>
        <p:txBody>
          <a:bodyPr wrap="square" rtlCol="0">
            <a:spAutoFit/>
          </a:bodyPr>
          <a:lstStyle/>
          <a:p>
            <a:pPr algn="ctr"/>
            <a:r>
              <a:rPr lang="en-US" sz="2400" dirty="0">
                <a:solidFill>
                  <a:srgbClr val="008080"/>
                </a:solidFill>
              </a:rPr>
              <a:t>**Slide 20 corresponds with box 5A in the </a:t>
            </a:r>
            <a:r>
              <a:rPr lang="en-US" sz="2400" dirty="0" err="1">
                <a:solidFill>
                  <a:srgbClr val="008080"/>
                </a:solidFill>
              </a:rPr>
              <a:t>eRules</a:t>
            </a:r>
            <a:r>
              <a:rPr lang="en-US" sz="2400" dirty="0">
                <a:solidFill>
                  <a:srgbClr val="008080"/>
                </a:solidFill>
              </a:rPr>
              <a:t> System</a:t>
            </a:r>
          </a:p>
        </p:txBody>
      </p:sp>
      <p:cxnSp>
        <p:nvCxnSpPr>
          <p:cNvPr id="18" name="Straight Arrow Connector 17"/>
          <p:cNvCxnSpPr/>
          <p:nvPr/>
        </p:nvCxnSpPr>
        <p:spPr>
          <a:xfrm>
            <a:off x="5921829" y="4702629"/>
            <a:ext cx="39188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5921829" y="5046617"/>
            <a:ext cx="39188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5921829" y="4376058"/>
            <a:ext cx="39188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2164234" y="3670167"/>
            <a:ext cx="2159878" cy="461665"/>
          </a:xfrm>
          <a:prstGeom prst="rect">
            <a:avLst/>
          </a:prstGeom>
          <a:noFill/>
        </p:spPr>
        <p:txBody>
          <a:bodyPr wrap="square" rtlCol="0">
            <a:spAutoFit/>
          </a:bodyPr>
          <a:lstStyle/>
          <a:p>
            <a:pPr algn="ctr"/>
            <a:r>
              <a:rPr lang="en-US" sz="2400" dirty="0">
                <a:solidFill>
                  <a:srgbClr val="008080"/>
                </a:solidFill>
              </a:rPr>
              <a:t>Slide 20 </a:t>
            </a:r>
          </a:p>
        </p:txBody>
      </p:sp>
      <p:sp>
        <p:nvSpPr>
          <p:cNvPr id="25" name="TextBox 24"/>
          <p:cNvSpPr txBox="1"/>
          <p:nvPr/>
        </p:nvSpPr>
        <p:spPr>
          <a:xfrm>
            <a:off x="7707011" y="3660859"/>
            <a:ext cx="2159878" cy="461665"/>
          </a:xfrm>
          <a:prstGeom prst="rect">
            <a:avLst/>
          </a:prstGeom>
          <a:noFill/>
        </p:spPr>
        <p:txBody>
          <a:bodyPr wrap="square" rtlCol="0">
            <a:spAutoFit/>
          </a:bodyPr>
          <a:lstStyle/>
          <a:p>
            <a:pPr algn="ctr"/>
            <a:r>
              <a:rPr lang="en-US" sz="2400" dirty="0" err="1">
                <a:solidFill>
                  <a:srgbClr val="008080"/>
                </a:solidFill>
              </a:rPr>
              <a:t>eRules</a:t>
            </a:r>
            <a:r>
              <a:rPr lang="en-US" sz="2400" dirty="0">
                <a:solidFill>
                  <a:srgbClr val="008080"/>
                </a:solidFill>
              </a:rPr>
              <a:t> System </a:t>
            </a:r>
          </a:p>
        </p:txBody>
      </p:sp>
      <p:pic>
        <p:nvPicPr>
          <p:cNvPr id="13" name="Picture 12">
            <a:extLst>
              <a:ext uri="{FF2B5EF4-FFF2-40B4-BE49-F238E27FC236}">
                <a16:creationId xmlns:a16="http://schemas.microsoft.com/office/drawing/2014/main" id="{36749D63-D3F4-4C44-A2A5-9AA576E110A7}"/>
              </a:ext>
            </a:extLst>
          </p:cNvPr>
          <p:cNvPicPr>
            <a:picLocks noChangeAspect="1"/>
          </p:cNvPicPr>
          <p:nvPr/>
        </p:nvPicPr>
        <p:blipFill>
          <a:blip r:embed="rId5"/>
          <a:stretch>
            <a:fillRect/>
          </a:stretch>
        </p:blipFill>
        <p:spPr>
          <a:xfrm>
            <a:off x="6313714" y="3993420"/>
            <a:ext cx="4876630" cy="1261154"/>
          </a:xfrm>
          <a:prstGeom prst="rect">
            <a:avLst/>
          </a:prstGeom>
        </p:spPr>
      </p:pic>
    </p:spTree>
    <p:extLst>
      <p:ext uri="{BB962C8B-B14F-4D97-AF65-F5344CB8AC3E}">
        <p14:creationId xmlns:p14="http://schemas.microsoft.com/office/powerpoint/2010/main" val="1082055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Why the Analysis?</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5" y="1532299"/>
            <a:ext cx="10330196" cy="4154984"/>
          </a:xfrm>
          <a:prstGeom prst="rect">
            <a:avLst/>
          </a:prstGeom>
          <a:noFill/>
        </p:spPr>
        <p:txBody>
          <a:bodyPr wrap="square" rtlCol="0">
            <a:spAutoFit/>
          </a:bodyPr>
          <a:lstStyle/>
          <a:p>
            <a:pPr marL="457200" lvl="0" indent="-457200">
              <a:buFont typeface="Arial" panose="020B0604020202020204" pitchFamily="34" charset="0"/>
              <a:buChar char="•"/>
            </a:pPr>
            <a:r>
              <a:rPr kumimoji="0" lang="en-US" sz="2400" b="1" i="0" u="none" strike="noStrike" kern="0" cap="none" spc="0" normalizeH="0" baseline="0" noProof="0" dirty="0">
                <a:ln>
                  <a:noFill/>
                </a:ln>
                <a:solidFill>
                  <a:srgbClr val="008080"/>
                </a:solidFill>
                <a:effectLst/>
                <a:uLnTx/>
                <a:uFillTx/>
                <a:cs typeface="Arial"/>
                <a:sym typeface="Arial"/>
              </a:rPr>
              <a:t>Executive Order No. 2017-1 and House Bill 272 </a:t>
            </a:r>
            <a:r>
              <a:rPr kumimoji="0" lang="en-US" sz="2400" b="0" i="0" u="none" strike="noStrike" kern="0" cap="none" spc="0" normalizeH="0" baseline="0" noProof="0" dirty="0">
                <a:ln>
                  <a:noFill/>
                </a:ln>
                <a:solidFill>
                  <a:srgbClr val="008080"/>
                </a:solidFill>
                <a:effectLst/>
                <a:uLnTx/>
                <a:uFillTx/>
                <a:cs typeface="Arial"/>
                <a:sym typeface="Arial"/>
              </a:rPr>
              <a:t>of the 2017 General Legislative Session jointly require state rule filing entities to conduct a thorough regulatory impact analysis consistent with the criteria established by the Governor’s Office of Management and Budget (GOMB) when filing a proposed rule.</a:t>
            </a:r>
          </a:p>
          <a:p>
            <a:pPr lvl="0"/>
            <a:endParaRPr kumimoji="0" lang="en-US" sz="2400" b="0" i="0" u="none" strike="noStrike" kern="0" cap="none" spc="0" normalizeH="0" baseline="0" noProof="0" dirty="0">
              <a:ln>
                <a:noFill/>
              </a:ln>
              <a:solidFill>
                <a:srgbClr val="008080"/>
              </a:solidFill>
              <a:effectLst/>
              <a:uLnTx/>
              <a:uFillTx/>
              <a:cs typeface="Arial"/>
              <a:sym typeface="Arial"/>
            </a:endParaRPr>
          </a:p>
          <a:p>
            <a:pPr marL="457200" lvl="0" indent="-457200">
              <a:buFont typeface="Arial" panose="020B0604020202020204" pitchFamily="34" charset="0"/>
              <a:buChar char="•"/>
            </a:pPr>
            <a:r>
              <a:rPr lang="en-US" sz="2400" kern="0" dirty="0">
                <a:solidFill>
                  <a:srgbClr val="008080"/>
                </a:solidFill>
                <a:cs typeface="Arial"/>
                <a:sym typeface="Arial"/>
              </a:rPr>
              <a:t>The methodology presented herein constitutes the criteria by which all rule filing entities shall produce their regulatory impact analyses.</a:t>
            </a:r>
          </a:p>
          <a:p>
            <a:pPr lvl="0"/>
            <a:endParaRPr lang="en-US" sz="2400" kern="0" dirty="0">
              <a:solidFill>
                <a:srgbClr val="008080"/>
              </a:solidFill>
              <a:cs typeface="Arial"/>
              <a:sym typeface="Arial"/>
            </a:endParaRPr>
          </a:p>
          <a:p>
            <a:pPr marL="457200" lvl="0" indent="-457200">
              <a:buFont typeface="Arial" panose="020B0604020202020204" pitchFamily="34" charset="0"/>
              <a:buChar char="•"/>
            </a:pPr>
            <a:r>
              <a:rPr kumimoji="0" lang="en-US" sz="2400" b="0" i="0" u="none" strike="noStrike" kern="0" cap="none" spc="0" normalizeH="0" baseline="0" noProof="0" dirty="0">
                <a:ln>
                  <a:noFill/>
                </a:ln>
                <a:solidFill>
                  <a:srgbClr val="008080"/>
                </a:solidFill>
                <a:effectLst/>
                <a:uLnTx/>
                <a:uFillTx/>
                <a:cs typeface="Arial"/>
                <a:sym typeface="Arial"/>
              </a:rPr>
              <a:t>This presentation describes the methodology and provides two examples of how the methodology should be applied in practice.</a:t>
            </a:r>
          </a:p>
        </p:txBody>
      </p:sp>
      <p:sp>
        <p:nvSpPr>
          <p:cNvPr id="2" name="Slide Number Placeholder 1"/>
          <p:cNvSpPr>
            <a:spLocks noGrp="1"/>
          </p:cNvSpPr>
          <p:nvPr>
            <p:ph type="sldNum" sz="quarter" idx="12"/>
          </p:nvPr>
        </p:nvSpPr>
        <p:spPr>
          <a:xfrm>
            <a:off x="610938" y="6191052"/>
            <a:ext cx="557196" cy="365125"/>
          </a:xfrm>
        </p:spPr>
        <p:txBody>
          <a:bodyPr/>
          <a:lstStyle/>
          <a:p>
            <a:fld id="{53091032-50ED-7545-8810-6184BDE26ACF}"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2235226480"/>
      </p:ext>
    </p:extLst>
  </p:cSld>
  <p:clrMapOvr>
    <a:masterClrMapping/>
  </p:clrMapOvr>
  <mc:AlternateContent xmlns:mc="http://schemas.openxmlformats.org/markup-compatibility/2006" xmlns:p14="http://schemas.microsoft.com/office/powerpoint/2010/main">
    <mc:Choice Requires="p14">
      <p:transition spd="slow" p14:dur="2000" advTm="1775"/>
    </mc:Choice>
    <mc:Fallback xmlns="">
      <p:transition spd="slow" advTm="1775"/>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a:t>
            </a:r>
            <a:r>
              <a:rPr kumimoji="0" lang="en-US" sz="3200" b="1" i="0" u="none" strike="noStrike" kern="0" cap="none" spc="0" normalizeH="0" noProof="0" dirty="0">
                <a:ln>
                  <a:noFill/>
                </a:ln>
                <a:solidFill>
                  <a:srgbClr val="008080"/>
                </a:solidFill>
                <a:effectLst/>
                <a:uLnTx/>
                <a:uFillTx/>
                <a:latin typeface="Arial"/>
                <a:cs typeface="Arial"/>
                <a:sym typeface="Arial"/>
              </a:rPr>
              <a:t>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2800767"/>
          </a:xfrm>
          <a:prstGeom prst="rect">
            <a:avLst/>
          </a:prstGeom>
          <a:noFill/>
        </p:spPr>
        <p:txBody>
          <a:bodyPr wrap="square" rtlCol="0">
            <a:spAutoFit/>
          </a:bodyPr>
          <a:lstStyle/>
          <a:p>
            <a:pPr marL="342900" indent="-342900">
              <a:buFont typeface="Arial" panose="020B0604020202020204" pitchFamily="34" charset="0"/>
              <a:buChar char="•"/>
            </a:pPr>
            <a:r>
              <a:rPr lang="en-US" sz="2200" b="1" dirty="0">
                <a:solidFill>
                  <a:srgbClr val="008080"/>
                </a:solidFill>
              </a:rPr>
              <a:t>5. Aggregate anticipated cost or savings to:</a:t>
            </a:r>
          </a:p>
          <a:p>
            <a:pPr marL="800100" lvl="1" indent="-342900">
              <a:buFont typeface="Arial" panose="020B0604020202020204" pitchFamily="34" charset="0"/>
              <a:buChar char="•"/>
            </a:pPr>
            <a:r>
              <a:rPr lang="en-US" sz="2200" b="1" dirty="0">
                <a:solidFill>
                  <a:srgbClr val="008080"/>
                </a:solidFill>
              </a:rPr>
              <a:t>A. State Budget: </a:t>
            </a:r>
            <a:r>
              <a:rPr lang="en-US" sz="2200" dirty="0">
                <a:solidFill>
                  <a:srgbClr val="008080"/>
                </a:solidFill>
              </a:rPr>
              <a:t>Describe how the state will be impacted and identify types of impacts to the state. Include the estimated fiscal costs and benefits to the state budget. Make sure to include fiscal impacts to the state no matter how far removed they are from the constrained party. Provide enough detail that the reader can understand the various assumptions made in arriving at the estimates. If the state is not impacted, report that the proposed rule is not expected to impact state revenues or expenditures and explain why.</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20</a:t>
            </a:fld>
            <a:endParaRPr lang="en-US" dirty="0">
              <a:solidFill>
                <a:prstClr val="black">
                  <a:tint val="75000"/>
                </a:prstClr>
              </a:solidFill>
            </a:endParaRPr>
          </a:p>
        </p:txBody>
      </p:sp>
    </p:spTree>
    <p:extLst>
      <p:ext uri="{BB962C8B-B14F-4D97-AF65-F5344CB8AC3E}">
        <p14:creationId xmlns:p14="http://schemas.microsoft.com/office/powerpoint/2010/main" val="279857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a:t>
            </a:r>
            <a:r>
              <a:rPr kumimoji="0" lang="en-US" sz="3200" b="1" i="0" u="none" strike="noStrike" kern="0" cap="none" spc="0" normalizeH="0" noProof="0" dirty="0">
                <a:ln>
                  <a:noFill/>
                </a:ln>
                <a:solidFill>
                  <a:srgbClr val="008080"/>
                </a:solidFill>
                <a:effectLst/>
                <a:uLnTx/>
                <a:uFillTx/>
                <a:latin typeface="Arial"/>
                <a:cs typeface="Arial"/>
                <a:sym typeface="Arial"/>
              </a:rPr>
              <a:t>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139321"/>
          </a:xfrm>
          <a:prstGeom prst="rect">
            <a:avLst/>
          </a:prstGeom>
          <a:noFill/>
        </p:spPr>
        <p:txBody>
          <a:bodyPr wrap="square" rtlCol="0">
            <a:spAutoFit/>
          </a:bodyPr>
          <a:lstStyle/>
          <a:p>
            <a:pPr marL="342900" indent="-342900">
              <a:buFont typeface="Arial" panose="020B0604020202020204" pitchFamily="34" charset="0"/>
              <a:buChar char="•"/>
            </a:pPr>
            <a:r>
              <a:rPr lang="en-US" sz="2200" b="1" dirty="0">
                <a:solidFill>
                  <a:srgbClr val="008080"/>
                </a:solidFill>
              </a:rPr>
              <a:t>5. Aggregate anticipated cost or savings to:</a:t>
            </a:r>
          </a:p>
          <a:p>
            <a:pPr marL="800100" lvl="1" indent="-342900">
              <a:buFont typeface="Arial" panose="020B0604020202020204" pitchFamily="34" charset="0"/>
              <a:buChar char="•"/>
            </a:pPr>
            <a:r>
              <a:rPr lang="en-US" sz="2200" b="1" dirty="0">
                <a:solidFill>
                  <a:srgbClr val="008080"/>
                </a:solidFill>
              </a:rPr>
              <a:t>B. Local Government: </a:t>
            </a:r>
            <a:r>
              <a:rPr lang="en-US" sz="2200" dirty="0">
                <a:solidFill>
                  <a:srgbClr val="008080"/>
                </a:solidFill>
              </a:rPr>
              <a:t>Describe how local governments will be impacted and identify types of impacts to local government. Include the estimated fiscal costs and benefits. State how many local governments will be affected. Make sure to include fiscal impacts to local governments no matter how far removed they are from the constrained party. Provide enough detail that the reader can understand the various assumptions made in arriving at the estimates. If local governments are not impacted, report that the proposed rule is not expected to impact local governments revenues or expenditures and explain why.</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p14="http://schemas.microsoft.com/office/powerpoint/2010/main" val="27514254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81451" y="6501711"/>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a:t>
            </a:r>
            <a:r>
              <a:rPr kumimoji="0" lang="en-US" sz="3200" b="1" i="0" u="none" strike="noStrike" kern="0" cap="none" spc="0" normalizeH="0" noProof="0" dirty="0">
                <a:ln>
                  <a:noFill/>
                </a:ln>
                <a:solidFill>
                  <a:srgbClr val="008080"/>
                </a:solidFill>
                <a:effectLst/>
                <a:uLnTx/>
                <a:uFillTx/>
                <a:latin typeface="Arial"/>
                <a:cs typeface="Arial"/>
                <a:sym typeface="Arial"/>
              </a:rPr>
              <a:t>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785652"/>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rgbClr val="008080"/>
                </a:solidFill>
              </a:rPr>
              <a:t>5. Aggregate anticipated cost or savings to:</a:t>
            </a:r>
          </a:p>
          <a:p>
            <a:pPr marL="800100" lvl="1" indent="-342900">
              <a:buFont typeface="Arial" panose="020B0604020202020204" pitchFamily="34" charset="0"/>
              <a:buChar char="•"/>
            </a:pPr>
            <a:r>
              <a:rPr lang="en-US" sz="2000" b="1" dirty="0">
                <a:solidFill>
                  <a:srgbClr val="008080"/>
                </a:solidFill>
              </a:rPr>
              <a:t>C. Small Businesses:</a:t>
            </a:r>
          </a:p>
          <a:p>
            <a:pPr marL="1885950" lvl="3" indent="-514350">
              <a:buFont typeface="+mj-lt"/>
              <a:buAutoNum type="romanLcPeriod"/>
            </a:pPr>
            <a:r>
              <a:rPr lang="en-US" sz="2000" dirty="0">
                <a:solidFill>
                  <a:srgbClr val="008080"/>
                </a:solidFill>
              </a:rPr>
              <a:t>Briefly describe why small businesses in Utah will be affected by the rule</a:t>
            </a:r>
          </a:p>
          <a:p>
            <a:pPr marL="1885950" lvl="3" indent="-514350">
              <a:buFont typeface="+mj-lt"/>
              <a:buAutoNum type="romanLcPeriod"/>
            </a:pPr>
            <a:r>
              <a:rPr lang="en-US" sz="2000" dirty="0">
                <a:solidFill>
                  <a:srgbClr val="008080"/>
                </a:solidFill>
              </a:rPr>
              <a:t>Identify all industries affected by name and NAICS code (obtained from NAICS website or DWS </a:t>
            </a:r>
            <a:r>
              <a:rPr lang="en-US" sz="2000" dirty="0" err="1">
                <a:solidFill>
                  <a:srgbClr val="008080"/>
                </a:solidFill>
              </a:rPr>
              <a:t>FirmFind</a:t>
            </a:r>
            <a:r>
              <a:rPr lang="en-US" sz="2000" dirty="0">
                <a:solidFill>
                  <a:srgbClr val="008080"/>
                </a:solidFill>
              </a:rPr>
              <a:t>)</a:t>
            </a:r>
          </a:p>
          <a:p>
            <a:pPr marL="1885950" lvl="3" indent="-514350">
              <a:buFont typeface="+mj-lt"/>
              <a:buAutoNum type="romanLcPeriod"/>
            </a:pPr>
            <a:r>
              <a:rPr lang="en-US" sz="2000" dirty="0">
                <a:solidFill>
                  <a:srgbClr val="008080"/>
                </a:solidFill>
              </a:rPr>
              <a:t>Provide a count of the small businesses affected</a:t>
            </a:r>
          </a:p>
          <a:p>
            <a:pPr marL="1885950" lvl="3" indent="-514350">
              <a:buFont typeface="+mj-lt"/>
              <a:buAutoNum type="romanLcPeriod"/>
            </a:pPr>
            <a:r>
              <a:rPr lang="en-US" sz="2000" dirty="0">
                <a:solidFill>
                  <a:srgbClr val="008080"/>
                </a:solidFill>
              </a:rPr>
              <a:t>State all anticipated impact types to small business</a:t>
            </a:r>
          </a:p>
          <a:p>
            <a:pPr marL="1885950" lvl="3" indent="-514350">
              <a:buFont typeface="+mj-lt"/>
              <a:buAutoNum type="romanLcPeriod"/>
            </a:pPr>
            <a:r>
              <a:rPr lang="en-US" sz="2000" dirty="0">
                <a:solidFill>
                  <a:srgbClr val="008080"/>
                </a:solidFill>
              </a:rPr>
              <a:t>Describe the individual-level fiscal impacts (both costs and benefits) and include an annual estimate of the total impact on small businesses</a:t>
            </a:r>
          </a:p>
          <a:p>
            <a:pPr marL="1885950" lvl="3" indent="-514350">
              <a:buFont typeface="+mj-lt"/>
              <a:buAutoNum type="romanLcPeriod"/>
            </a:pPr>
            <a:r>
              <a:rPr lang="en-US" sz="2000" dirty="0">
                <a:solidFill>
                  <a:srgbClr val="008080"/>
                </a:solidFill>
              </a:rPr>
              <a:t>Indicate whether the costs are one-time or on-going</a:t>
            </a:r>
          </a:p>
          <a:p>
            <a:pPr marL="1885950" lvl="3" indent="-514350">
              <a:buFont typeface="+mj-lt"/>
              <a:buAutoNum type="romanLcPeriod"/>
            </a:pPr>
            <a:r>
              <a:rPr lang="en-US" sz="2000" dirty="0">
                <a:solidFill>
                  <a:srgbClr val="008080"/>
                </a:solidFill>
              </a:rPr>
              <a:t>Include a description of any fiscal impacts that were inestimable</a:t>
            </a:r>
          </a:p>
          <a:p>
            <a:pPr marL="1885950" lvl="3" indent="-514350">
              <a:buFont typeface="+mj-lt"/>
              <a:buAutoNum type="romanLcPeriod"/>
            </a:pPr>
            <a:r>
              <a:rPr lang="en-US" sz="2000" dirty="0">
                <a:solidFill>
                  <a:srgbClr val="008080"/>
                </a:solidFill>
              </a:rPr>
              <a:t>Include a description of any relevant non-fiscal impacts</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22</a:t>
            </a:fld>
            <a:endParaRPr lang="en-US" dirty="0">
              <a:solidFill>
                <a:prstClr val="black">
                  <a:tint val="75000"/>
                </a:prstClr>
              </a:solidFill>
            </a:endParaRPr>
          </a:p>
        </p:txBody>
      </p:sp>
    </p:spTree>
    <p:extLst>
      <p:ext uri="{BB962C8B-B14F-4D97-AF65-F5344CB8AC3E}">
        <p14:creationId xmlns:p14="http://schemas.microsoft.com/office/powerpoint/2010/main" val="2022576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a:t>
            </a:r>
            <a:r>
              <a:rPr kumimoji="0" lang="en-US" sz="3200" b="1" i="0" u="none" strike="noStrike" kern="0" cap="none" spc="0" normalizeH="0" noProof="0" dirty="0">
                <a:ln>
                  <a:noFill/>
                </a:ln>
                <a:solidFill>
                  <a:srgbClr val="008080"/>
                </a:solidFill>
                <a:effectLst/>
                <a:uLnTx/>
                <a:uFillTx/>
                <a:latin typeface="Arial"/>
                <a:cs typeface="Arial"/>
                <a:sym typeface="Arial"/>
              </a:rPr>
              <a:t>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770537"/>
          </a:xfrm>
          <a:prstGeom prst="rect">
            <a:avLst/>
          </a:prstGeom>
          <a:noFill/>
        </p:spPr>
        <p:txBody>
          <a:bodyPr wrap="square" rtlCol="0">
            <a:spAutoFit/>
          </a:bodyPr>
          <a:lstStyle/>
          <a:p>
            <a:pPr marL="342900" indent="-342900">
              <a:buFont typeface="Arial" panose="020B0604020202020204" pitchFamily="34" charset="0"/>
              <a:buChar char="•"/>
            </a:pPr>
            <a:r>
              <a:rPr lang="en-US" sz="2200" b="1" dirty="0">
                <a:solidFill>
                  <a:srgbClr val="008080"/>
                </a:solidFill>
              </a:rPr>
              <a:t>Also required in Box 5C is the following:</a:t>
            </a:r>
          </a:p>
          <a:p>
            <a:endParaRPr lang="en-US" sz="2000" b="1" dirty="0">
              <a:solidFill>
                <a:srgbClr val="008080"/>
              </a:solidFill>
            </a:endParaRPr>
          </a:p>
          <a:p>
            <a:pPr marL="342900" indent="-342900">
              <a:buFont typeface="Arial" panose="020B0604020202020204" pitchFamily="34" charset="0"/>
              <a:buChar char="•"/>
            </a:pPr>
            <a:r>
              <a:rPr lang="en-US" sz="2200" b="1" dirty="0">
                <a:solidFill>
                  <a:srgbClr val="008080"/>
                </a:solidFill>
              </a:rPr>
              <a:t>5. Aggregate anticipated cost or savings to:</a:t>
            </a:r>
          </a:p>
          <a:p>
            <a:pPr marL="800100" lvl="1" indent="-342900">
              <a:buFont typeface="Arial" panose="020B0604020202020204" pitchFamily="34" charset="0"/>
              <a:buChar char="•"/>
            </a:pPr>
            <a:r>
              <a:rPr lang="en-US" sz="2200" b="1" dirty="0">
                <a:solidFill>
                  <a:srgbClr val="008080"/>
                </a:solidFill>
              </a:rPr>
              <a:t>C. Small Businesses:</a:t>
            </a:r>
          </a:p>
          <a:p>
            <a:pPr marL="1257300" lvl="2" indent="-342900">
              <a:buFont typeface="Arial" panose="020B0604020202020204" pitchFamily="34" charset="0"/>
              <a:buChar char="•"/>
            </a:pPr>
            <a:r>
              <a:rPr lang="en-US" sz="2200" b="1" dirty="0">
                <a:solidFill>
                  <a:srgbClr val="008080"/>
                </a:solidFill>
              </a:rPr>
              <a:t>The reduction of negative impacts on small businesses: </a:t>
            </a:r>
            <a:r>
              <a:rPr lang="en-US" sz="2200" dirty="0">
                <a:solidFill>
                  <a:srgbClr val="008080"/>
                </a:solidFill>
              </a:rPr>
              <a:t>If there are direct negative impacts on small businesses in Utah, Utah Code 63G-3-301(6) requires a discussion of how the agency attempted to reduce the impact on small firms. If applicable, include the information in this box.</a:t>
            </a:r>
          </a:p>
          <a:p>
            <a:pPr lvl="2"/>
            <a:endParaRPr lang="en-US" sz="2000" b="1" dirty="0">
              <a:solidFill>
                <a:srgbClr val="008080"/>
              </a:solidFill>
            </a:endParaRPr>
          </a:p>
          <a:p>
            <a:r>
              <a:rPr lang="en-US" sz="2200" b="1" dirty="0">
                <a:solidFill>
                  <a:srgbClr val="008080"/>
                </a:solidFill>
              </a:rPr>
              <a:t>Note: </a:t>
            </a:r>
            <a:r>
              <a:rPr lang="en-US" sz="2200" dirty="0">
                <a:solidFill>
                  <a:srgbClr val="008080"/>
                </a:solidFill>
              </a:rPr>
              <a:t>In the case of indirect fiscal costs to small businesses, agencies do not need to attempt a reduction of negative impacts on small businesses. The reason being that indirect impacts occur only to businesses that are not constrained by the rule, so reduction of negative impacts is not required.</a:t>
            </a:r>
          </a:p>
          <a:p>
            <a:pPr lvl="2"/>
            <a:endParaRPr lang="en-US" sz="22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23</a:t>
            </a:fld>
            <a:endParaRPr lang="en-US" dirty="0">
              <a:solidFill>
                <a:prstClr val="black">
                  <a:tint val="75000"/>
                </a:prstClr>
              </a:solidFill>
            </a:endParaRPr>
          </a:p>
        </p:txBody>
      </p:sp>
    </p:spTree>
    <p:extLst>
      <p:ext uri="{BB962C8B-B14F-4D97-AF65-F5344CB8AC3E}">
        <p14:creationId xmlns:p14="http://schemas.microsoft.com/office/powerpoint/2010/main" val="8263239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81451" y="6501711"/>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a:t>
            </a:r>
            <a:r>
              <a:rPr kumimoji="0" lang="en-US" sz="3200" b="1" i="0" u="none" strike="noStrike" kern="0" cap="none" spc="0" normalizeH="0" noProof="0" dirty="0">
                <a:ln>
                  <a:noFill/>
                </a:ln>
                <a:solidFill>
                  <a:srgbClr val="008080"/>
                </a:solidFill>
                <a:effectLst/>
                <a:uLnTx/>
                <a:uFillTx/>
                <a:latin typeface="Arial"/>
                <a:cs typeface="Arial"/>
                <a:sym typeface="Arial"/>
              </a:rPr>
              <a:t>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785652"/>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rgbClr val="008080"/>
                </a:solidFill>
              </a:rPr>
              <a:t>5. Aggregate anticipated cost or savings to:</a:t>
            </a:r>
          </a:p>
          <a:p>
            <a:pPr marL="800100" lvl="1" indent="-342900">
              <a:buFont typeface="Arial" panose="020B0604020202020204" pitchFamily="34" charset="0"/>
              <a:buChar char="•"/>
            </a:pPr>
            <a:r>
              <a:rPr lang="en-US" sz="2000" b="1" dirty="0">
                <a:solidFill>
                  <a:srgbClr val="008080"/>
                </a:solidFill>
              </a:rPr>
              <a:t>C. Non-Small Businesses:</a:t>
            </a:r>
          </a:p>
          <a:p>
            <a:pPr marL="1885950" lvl="3" indent="-514350">
              <a:buFont typeface="+mj-lt"/>
              <a:buAutoNum type="romanLcPeriod"/>
            </a:pPr>
            <a:r>
              <a:rPr lang="en-US" sz="2000" dirty="0">
                <a:solidFill>
                  <a:srgbClr val="008080"/>
                </a:solidFill>
              </a:rPr>
              <a:t>Briefly describe why non-small businesses in Utah will be affected by the rule</a:t>
            </a:r>
          </a:p>
          <a:p>
            <a:pPr marL="1885950" lvl="3" indent="-514350">
              <a:buFont typeface="+mj-lt"/>
              <a:buAutoNum type="romanLcPeriod"/>
            </a:pPr>
            <a:r>
              <a:rPr lang="en-US" sz="2000" dirty="0">
                <a:solidFill>
                  <a:srgbClr val="008080"/>
                </a:solidFill>
              </a:rPr>
              <a:t>Identify all industries affected by name and NAICS code (obtained from NAICS website or DWS </a:t>
            </a:r>
            <a:r>
              <a:rPr lang="en-US" sz="2000" dirty="0" err="1">
                <a:solidFill>
                  <a:srgbClr val="008080"/>
                </a:solidFill>
              </a:rPr>
              <a:t>FirmFind</a:t>
            </a:r>
            <a:r>
              <a:rPr lang="en-US" sz="2000" dirty="0">
                <a:solidFill>
                  <a:srgbClr val="008080"/>
                </a:solidFill>
              </a:rPr>
              <a:t>)</a:t>
            </a:r>
          </a:p>
          <a:p>
            <a:pPr marL="1885950" lvl="3" indent="-514350">
              <a:buFont typeface="+mj-lt"/>
              <a:buAutoNum type="romanLcPeriod"/>
            </a:pPr>
            <a:r>
              <a:rPr lang="en-US" sz="2000" dirty="0">
                <a:solidFill>
                  <a:srgbClr val="008080"/>
                </a:solidFill>
              </a:rPr>
              <a:t>Provide a count of the small businesses affected</a:t>
            </a:r>
          </a:p>
          <a:p>
            <a:pPr marL="1885950" lvl="3" indent="-514350">
              <a:buFont typeface="+mj-lt"/>
              <a:buAutoNum type="romanLcPeriod"/>
            </a:pPr>
            <a:r>
              <a:rPr lang="en-US" sz="2000" dirty="0">
                <a:solidFill>
                  <a:srgbClr val="008080"/>
                </a:solidFill>
              </a:rPr>
              <a:t>State all anticipated impact types to small business</a:t>
            </a:r>
          </a:p>
          <a:p>
            <a:pPr marL="1885950" lvl="3" indent="-514350">
              <a:buFont typeface="+mj-lt"/>
              <a:buAutoNum type="romanLcPeriod"/>
            </a:pPr>
            <a:r>
              <a:rPr lang="en-US" sz="2000" dirty="0">
                <a:solidFill>
                  <a:srgbClr val="008080"/>
                </a:solidFill>
              </a:rPr>
              <a:t>Describe the individual-level fiscal impacts (both costs and benefits) and include an annual estimate of the total impact on small businesses</a:t>
            </a:r>
          </a:p>
          <a:p>
            <a:pPr marL="1885950" lvl="3" indent="-514350">
              <a:buFont typeface="+mj-lt"/>
              <a:buAutoNum type="romanLcPeriod"/>
            </a:pPr>
            <a:r>
              <a:rPr lang="en-US" sz="2000" dirty="0">
                <a:solidFill>
                  <a:srgbClr val="008080"/>
                </a:solidFill>
              </a:rPr>
              <a:t>Indicate whether the costs are one-time or on-going</a:t>
            </a:r>
          </a:p>
          <a:p>
            <a:pPr marL="1885950" lvl="3" indent="-514350">
              <a:buFont typeface="+mj-lt"/>
              <a:buAutoNum type="romanLcPeriod"/>
            </a:pPr>
            <a:r>
              <a:rPr lang="en-US" sz="2000" dirty="0">
                <a:solidFill>
                  <a:srgbClr val="008080"/>
                </a:solidFill>
              </a:rPr>
              <a:t>Include a description of any fiscal impacts that were inestimable</a:t>
            </a:r>
          </a:p>
          <a:p>
            <a:pPr marL="1885950" lvl="3" indent="-514350">
              <a:buFont typeface="+mj-lt"/>
              <a:buAutoNum type="romanLcPeriod"/>
            </a:pPr>
            <a:r>
              <a:rPr lang="en-US" sz="2000" dirty="0">
                <a:solidFill>
                  <a:srgbClr val="008080"/>
                </a:solidFill>
              </a:rPr>
              <a:t>Include a description of any relevant non-fiscal impacts</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24</a:t>
            </a:fld>
            <a:endParaRPr lang="en-US" dirty="0">
              <a:solidFill>
                <a:prstClr val="black">
                  <a:tint val="75000"/>
                </a:prstClr>
              </a:solidFill>
            </a:endParaRPr>
          </a:p>
        </p:txBody>
      </p:sp>
    </p:spTree>
    <p:extLst>
      <p:ext uri="{BB962C8B-B14F-4D97-AF65-F5344CB8AC3E}">
        <p14:creationId xmlns:p14="http://schemas.microsoft.com/office/powerpoint/2010/main" val="1140347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a:t>
            </a:r>
            <a:r>
              <a:rPr kumimoji="0" lang="en-US" sz="3200" b="1" i="0" u="none" strike="noStrike" kern="0" cap="none" spc="0" normalizeH="0" noProof="0" dirty="0">
                <a:ln>
                  <a:noFill/>
                </a:ln>
                <a:solidFill>
                  <a:srgbClr val="008080"/>
                </a:solidFill>
                <a:effectLst/>
                <a:uLnTx/>
                <a:uFillTx/>
                <a:latin typeface="Arial"/>
                <a:cs typeface="Arial"/>
                <a:sym typeface="Arial"/>
              </a:rPr>
              <a:t>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477875"/>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rgbClr val="008080"/>
                </a:solidFill>
              </a:rPr>
              <a:t>5. Aggregate anticipated cost or savings to:</a:t>
            </a:r>
          </a:p>
          <a:p>
            <a:pPr marL="800100" lvl="1" indent="-342900">
              <a:buFont typeface="Arial" panose="020B0604020202020204" pitchFamily="34" charset="0"/>
              <a:buChar char="•"/>
            </a:pPr>
            <a:r>
              <a:rPr lang="en-US" sz="2000" b="1" dirty="0">
                <a:solidFill>
                  <a:srgbClr val="008080"/>
                </a:solidFill>
              </a:rPr>
              <a:t>E. Other Persons:</a:t>
            </a:r>
          </a:p>
          <a:p>
            <a:pPr marL="1428750" lvl="2" indent="-514350">
              <a:buFont typeface="+mj-lt"/>
              <a:buAutoNum type="romanLcPeriod"/>
            </a:pPr>
            <a:r>
              <a:rPr lang="en-US" sz="2000" dirty="0">
                <a:solidFill>
                  <a:srgbClr val="008080"/>
                </a:solidFill>
              </a:rPr>
              <a:t>For each group of other persons in Utah, briefly describe how they will be affected by the rule.</a:t>
            </a:r>
          </a:p>
          <a:p>
            <a:pPr marL="1428750" lvl="2" indent="-514350">
              <a:buFont typeface="+mj-lt"/>
              <a:buAutoNum type="romanLcPeriod"/>
            </a:pPr>
            <a:r>
              <a:rPr lang="en-US" sz="2000" dirty="0">
                <a:solidFill>
                  <a:srgbClr val="008080"/>
                </a:solidFill>
              </a:rPr>
              <a:t>Provide a count of individuals in each group</a:t>
            </a:r>
          </a:p>
          <a:p>
            <a:pPr marL="1428750" lvl="2" indent="-514350">
              <a:buFont typeface="+mj-lt"/>
              <a:buAutoNum type="romanLcPeriod"/>
            </a:pPr>
            <a:r>
              <a:rPr lang="en-US" sz="2000" dirty="0">
                <a:solidFill>
                  <a:srgbClr val="008080"/>
                </a:solidFill>
              </a:rPr>
              <a:t>State all anticipated impact types to other persons</a:t>
            </a:r>
          </a:p>
          <a:p>
            <a:pPr marL="1428750" lvl="2" indent="-514350">
              <a:buFont typeface="+mj-lt"/>
              <a:buAutoNum type="romanLcPeriod"/>
            </a:pPr>
            <a:r>
              <a:rPr lang="en-US" sz="2000" dirty="0">
                <a:solidFill>
                  <a:srgbClr val="008080"/>
                </a:solidFill>
              </a:rPr>
              <a:t>Describe the individual-level fiscal impacts (both costs and benefits) and include an annual estimate of the total impact on the group</a:t>
            </a:r>
          </a:p>
          <a:p>
            <a:pPr marL="1428750" lvl="2" indent="-514350">
              <a:buFont typeface="+mj-lt"/>
              <a:buAutoNum type="romanLcPeriod"/>
            </a:pPr>
            <a:r>
              <a:rPr lang="en-US" sz="2000" dirty="0">
                <a:solidFill>
                  <a:srgbClr val="008080"/>
                </a:solidFill>
              </a:rPr>
              <a:t>Indicate whether the costs are one-time or on-going</a:t>
            </a:r>
          </a:p>
          <a:p>
            <a:pPr marL="1428750" lvl="2" indent="-514350">
              <a:buFont typeface="+mj-lt"/>
              <a:buAutoNum type="romanLcPeriod"/>
            </a:pPr>
            <a:r>
              <a:rPr lang="en-US" sz="2000" dirty="0">
                <a:solidFill>
                  <a:srgbClr val="008080"/>
                </a:solidFill>
              </a:rPr>
              <a:t>If there are inestimable fiscal impacts, report them and why they are inestimable</a:t>
            </a:r>
          </a:p>
          <a:p>
            <a:pPr marL="1428750" lvl="2" indent="-514350">
              <a:buFont typeface="+mj-lt"/>
              <a:buAutoNum type="romanLcPeriod"/>
            </a:pPr>
            <a:r>
              <a:rPr lang="en-US" sz="2000" dirty="0">
                <a:solidFill>
                  <a:srgbClr val="008080"/>
                </a:solidFill>
              </a:rPr>
              <a:t>Report any relevant non-fiscal impacts</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25</a:t>
            </a:fld>
            <a:endParaRPr lang="en-US" dirty="0">
              <a:solidFill>
                <a:prstClr val="black">
                  <a:tint val="75000"/>
                </a:prstClr>
              </a:solidFill>
            </a:endParaRPr>
          </a:p>
        </p:txBody>
      </p:sp>
    </p:spTree>
    <p:extLst>
      <p:ext uri="{BB962C8B-B14F-4D97-AF65-F5344CB8AC3E}">
        <p14:creationId xmlns:p14="http://schemas.microsoft.com/office/powerpoint/2010/main" val="4391683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a:t>
            </a:r>
            <a:r>
              <a:rPr kumimoji="0" lang="en-US" sz="3200" b="1" i="0" u="none" strike="noStrike" kern="0" cap="none" spc="0" normalizeH="0" noProof="0" dirty="0">
                <a:ln>
                  <a:noFill/>
                </a:ln>
                <a:solidFill>
                  <a:srgbClr val="008080"/>
                </a:solidFill>
                <a:effectLst/>
                <a:uLnTx/>
                <a:uFillTx/>
                <a:latin typeface="Arial"/>
                <a:cs typeface="Arial"/>
                <a:sym typeface="Arial"/>
              </a:rPr>
              <a:t>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2554545"/>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rgbClr val="008080"/>
                </a:solidFill>
              </a:rPr>
              <a:t>5. Aggregate anticipated cost or savings to:</a:t>
            </a:r>
          </a:p>
          <a:p>
            <a:pPr marL="800100" lvl="1" indent="-342900">
              <a:buFont typeface="Arial" panose="020B0604020202020204" pitchFamily="34" charset="0"/>
              <a:buChar char="•"/>
            </a:pPr>
            <a:r>
              <a:rPr lang="en-US" sz="2000" b="1" dirty="0">
                <a:solidFill>
                  <a:srgbClr val="008080"/>
                </a:solidFill>
              </a:rPr>
              <a:t>G. Regulatory Impact Table:</a:t>
            </a:r>
          </a:p>
          <a:p>
            <a:pPr marL="800100" lvl="1" indent="-342900">
              <a:buFont typeface="Arial" panose="020B0604020202020204" pitchFamily="34" charset="0"/>
              <a:buChar char="•"/>
            </a:pPr>
            <a:r>
              <a:rPr lang="en-US" sz="2000" dirty="0">
                <a:solidFill>
                  <a:srgbClr val="008080"/>
                </a:solidFill>
              </a:rPr>
              <a:t>In the three-year table, enter totals of the direct and indirect annual fiscal impacts for each respective party. If the annual impacts will likely be the same every year, then the cost and benefit estimates for year one can be copied in for years two and three. If there are one-time costs and on-going costs, the figures may change over the three years for the affected parties.</a:t>
            </a:r>
          </a:p>
          <a:p>
            <a:pPr marL="800100" lvl="1" indent="-342900">
              <a:buFont typeface="Arial" panose="020B0604020202020204" pitchFamily="34" charset="0"/>
              <a:buChar char="•"/>
            </a:pPr>
            <a:endParaRPr lang="en-US" sz="2000" b="1"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26</a:t>
            </a:fld>
            <a:endParaRPr lang="en-US" dirty="0">
              <a:solidFill>
                <a:prstClr val="black">
                  <a:tint val="75000"/>
                </a:prstClr>
              </a:solidFill>
            </a:endParaRPr>
          </a:p>
        </p:txBody>
      </p:sp>
    </p:spTree>
    <p:extLst>
      <p:ext uri="{BB962C8B-B14F-4D97-AF65-F5344CB8AC3E}">
        <p14:creationId xmlns:p14="http://schemas.microsoft.com/office/powerpoint/2010/main" val="13502262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a:t>
            </a:r>
            <a:r>
              <a:rPr kumimoji="0" lang="en-US" sz="3200" b="1" i="0" u="none" strike="noStrike" kern="0" cap="none" spc="0" normalizeH="0" noProof="0" dirty="0">
                <a:ln>
                  <a:noFill/>
                </a:ln>
                <a:solidFill>
                  <a:srgbClr val="008080"/>
                </a:solidFill>
                <a:effectLst/>
                <a:uLnTx/>
                <a:uFillTx/>
                <a:latin typeface="Arial"/>
                <a:cs typeface="Arial"/>
                <a:sym typeface="Arial"/>
              </a:rPr>
              <a:t> the Required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2154436"/>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8080"/>
                </a:solidFill>
              </a:rPr>
              <a:t>6. Department Head Comments</a:t>
            </a:r>
          </a:p>
          <a:p>
            <a:pPr marL="800100" lvl="1" indent="-342900">
              <a:buFont typeface="Arial" panose="020B0604020202020204" pitchFamily="34" charset="0"/>
              <a:buChar char="•"/>
            </a:pPr>
            <a:r>
              <a:rPr lang="en-US" sz="2200" b="1" dirty="0">
                <a:solidFill>
                  <a:srgbClr val="008080"/>
                </a:solidFill>
              </a:rPr>
              <a:t>A. Comments by the department head on the fiscal impact the rule may have on businesses: </a:t>
            </a:r>
            <a:r>
              <a:rPr lang="en-US" sz="2200" dirty="0">
                <a:solidFill>
                  <a:srgbClr val="008080"/>
                </a:solidFill>
              </a:rPr>
              <a:t>This should be a brief summary of the impacts to small and non-small businesses in Utah. Mentioning counts for small and non-small businesses and the types of impacts they will experience is probably sufficient. </a:t>
            </a:r>
          </a:p>
          <a:p>
            <a:pPr lvl="1"/>
            <a:endParaRPr lang="en-US" sz="2200" b="1"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27</a:t>
            </a:fld>
            <a:endParaRPr lang="en-US" dirty="0">
              <a:solidFill>
                <a:prstClr val="black">
                  <a:tint val="75000"/>
                </a:prstClr>
              </a:solidFill>
            </a:endParaRPr>
          </a:p>
        </p:txBody>
      </p:sp>
    </p:spTree>
    <p:extLst>
      <p:ext uri="{BB962C8B-B14F-4D97-AF65-F5344CB8AC3E}">
        <p14:creationId xmlns:p14="http://schemas.microsoft.com/office/powerpoint/2010/main" val="3709286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3200" b="0" i="0" u="none" strike="noStrike" kern="1200" cap="none" spc="0" normalizeH="0" baseline="0" noProof="0" dirty="0">
                <a:ln>
                  <a:noFill/>
                </a:ln>
                <a:solidFill>
                  <a:prstClr val="white"/>
                </a:solidFill>
                <a:effectLst/>
                <a:uLnTx/>
                <a:uFillTx/>
                <a:latin typeface="Arial"/>
                <a:ea typeface="+mn-ea"/>
                <a:cs typeface="Arial"/>
                <a:sym typeface="Arial"/>
              </a:rPr>
              <a:t>Example No. 1: Ambulance Rates</a:t>
            </a:r>
          </a:p>
        </p:txBody>
      </p:sp>
      <p:sp>
        <p:nvSpPr>
          <p:cNvPr id="3" name="TextBox 2"/>
          <p:cNvSpPr txBox="1"/>
          <p:nvPr/>
        </p:nvSpPr>
        <p:spPr>
          <a:xfrm>
            <a:off x="1084825" y="1905000"/>
            <a:ext cx="10025397" cy="21236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a:ln>
                  <a:noFill/>
                </a:ln>
                <a:solidFill>
                  <a:srgbClr val="008080"/>
                </a:solidFill>
                <a:effectLst/>
                <a:uLnTx/>
                <a:uFillTx/>
                <a:latin typeface="+mj-lt"/>
                <a:cs typeface="Arial"/>
                <a:sym typeface="Arial"/>
              </a:rPr>
              <a:t>Example No.</a:t>
            </a:r>
            <a:r>
              <a:rPr kumimoji="0" lang="en-US" sz="4400" b="1" i="0" u="none" strike="noStrike" kern="0" cap="none" spc="0" normalizeH="0" noProof="0" dirty="0">
                <a:ln>
                  <a:noFill/>
                </a:ln>
                <a:solidFill>
                  <a:srgbClr val="008080"/>
                </a:solidFill>
                <a:effectLst/>
                <a:uLnTx/>
                <a:uFillTx/>
                <a:latin typeface="+mj-lt"/>
                <a:cs typeface="Arial"/>
                <a:sym typeface="Arial"/>
              </a:rPr>
              <a:t> 1: R426-8 Emergency Medical Services Ambulance Rates and Charges</a:t>
            </a:r>
            <a:endParaRPr kumimoji="0" lang="en-US" sz="4400" b="1" i="0" u="none" strike="noStrike" kern="0" cap="none" spc="0" normalizeH="0" baseline="0" noProof="0" dirty="0">
              <a:ln>
                <a:noFill/>
              </a:ln>
              <a:solidFill>
                <a:srgbClr val="008080"/>
              </a:solidFill>
              <a:effectLst/>
              <a:uLnTx/>
              <a:uFillTx/>
              <a:latin typeface="+mj-lt"/>
              <a:cs typeface="Arial"/>
              <a:sym typeface="Arial"/>
            </a:endParaRPr>
          </a:p>
        </p:txBody>
      </p:sp>
      <p:sp>
        <p:nvSpPr>
          <p:cNvPr id="2" name="Slide Number Placeholder 1"/>
          <p:cNvSpPr>
            <a:spLocks noGrp="1"/>
          </p:cNvSpPr>
          <p:nvPr>
            <p:ph type="sldNum" sz="quarter" idx="12"/>
          </p:nvPr>
        </p:nvSpPr>
        <p:spPr/>
        <p:txBody>
          <a:bodyPr/>
          <a:lstStyle/>
          <a:p>
            <a:fld id="{53091032-50ED-7545-8810-6184BDE26ACF}" type="slidenum">
              <a:rPr lang="en-US" smtClean="0">
                <a:solidFill>
                  <a:prstClr val="black">
                    <a:tint val="75000"/>
                  </a:prstClr>
                </a:solidFill>
              </a:rPr>
              <a:pPr/>
              <a:t>28</a:t>
            </a:fld>
            <a:endParaRPr lang="en-US" dirty="0">
              <a:solidFill>
                <a:prstClr val="black">
                  <a:tint val="75000"/>
                </a:prstClr>
              </a:solidFill>
            </a:endParaRPr>
          </a:p>
        </p:txBody>
      </p:sp>
    </p:spTree>
    <p:extLst>
      <p:ext uri="{BB962C8B-B14F-4D97-AF65-F5344CB8AC3E}">
        <p14:creationId xmlns:p14="http://schemas.microsoft.com/office/powerpoint/2010/main" val="9321417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lvl="0">
              <a:defRPr/>
            </a:pPr>
            <a:r>
              <a:rPr lang="en-US" sz="3200" b="1" kern="0" dirty="0">
                <a:solidFill>
                  <a:srgbClr val="008080"/>
                </a:solidFill>
                <a:latin typeface="Arial"/>
                <a:cs typeface="Arial"/>
                <a:sym typeface="Arial"/>
              </a:rPr>
              <a:t>Example 1: R426-8 Ambulance Rates and Charges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216539"/>
          </a:xfrm>
          <a:prstGeom prst="rect">
            <a:avLst/>
          </a:prstGeom>
          <a:noFill/>
        </p:spPr>
        <p:txBody>
          <a:bodyPr wrap="square" rtlCol="0">
            <a:spAutoFit/>
          </a:bodyPr>
          <a:lstStyle/>
          <a:p>
            <a:pPr marL="457200" indent="-457200">
              <a:buFont typeface="Arial" panose="020B0604020202020204" pitchFamily="34" charset="0"/>
              <a:buChar char="•"/>
            </a:pPr>
            <a:r>
              <a:rPr lang="en-US" sz="2400" dirty="0">
                <a:solidFill>
                  <a:srgbClr val="008080"/>
                </a:solidFill>
              </a:rPr>
              <a:t>This was an amendment to a rule posted in the Utah State Bulletin (2015-9).</a:t>
            </a:r>
          </a:p>
          <a:p>
            <a:endParaRPr lang="en-US" sz="1400" dirty="0">
              <a:solidFill>
                <a:srgbClr val="008080"/>
              </a:solidFill>
            </a:endParaRPr>
          </a:p>
          <a:p>
            <a:pPr marL="457200" indent="-457200">
              <a:buFont typeface="Arial" panose="020B0604020202020204" pitchFamily="34" charset="0"/>
              <a:buChar char="•"/>
            </a:pPr>
            <a:r>
              <a:rPr lang="en-US" sz="2400" dirty="0">
                <a:solidFill>
                  <a:srgbClr val="008080"/>
                </a:solidFill>
              </a:rPr>
              <a:t>The rule increases the maximum prices that ambulances can charge per transport.</a:t>
            </a:r>
          </a:p>
          <a:p>
            <a:endParaRPr lang="en-US" sz="1400" dirty="0">
              <a:solidFill>
                <a:srgbClr val="008080"/>
              </a:solidFill>
            </a:endParaRPr>
          </a:p>
          <a:p>
            <a:pPr marL="457200" indent="-457200">
              <a:buFont typeface="Arial" panose="020B0604020202020204" pitchFamily="34" charset="0"/>
              <a:buChar char="•"/>
            </a:pPr>
            <a:r>
              <a:rPr lang="en-US" sz="2400" dirty="0">
                <a:solidFill>
                  <a:srgbClr val="008080"/>
                </a:solidFill>
              </a:rPr>
              <a:t>This is an example of rules where a fee is imposed or a rate of payment is changed. In such cases, determining the fiscal impact is usually straightforward because the dollar amounts are typically listed in the rule. However, some research and simplifying assumptions may be required to complete the analysis.</a:t>
            </a:r>
          </a:p>
          <a:p>
            <a:pPr marL="457200" indent="-457200">
              <a:buFont typeface="Arial" panose="020B0604020202020204" pitchFamily="34" charset="0"/>
              <a:buChar char="•"/>
            </a:pPr>
            <a:endParaRPr lang="en-US" sz="1400" dirty="0">
              <a:solidFill>
                <a:srgbClr val="008080"/>
              </a:solidFill>
            </a:endParaRPr>
          </a:p>
          <a:p>
            <a:pPr marL="971550" lvl="1" indent="-514350">
              <a:buFont typeface="+mj-lt"/>
              <a:buAutoNum type="romanLcPeriod"/>
            </a:pPr>
            <a:r>
              <a:rPr lang="en-US" sz="2400" dirty="0">
                <a:solidFill>
                  <a:srgbClr val="008080"/>
                </a:solidFill>
              </a:rPr>
              <a:t>Simplifying assumptions will often be necessary to conduct an analysis</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29</a:t>
            </a:fld>
            <a:endParaRPr lang="en-US" dirty="0">
              <a:solidFill>
                <a:prstClr val="black">
                  <a:tint val="75000"/>
                </a:prstClr>
              </a:solidFill>
            </a:endParaRPr>
          </a:p>
        </p:txBody>
      </p:sp>
    </p:spTree>
    <p:extLst>
      <p:ext uri="{BB962C8B-B14F-4D97-AF65-F5344CB8AC3E}">
        <p14:creationId xmlns:p14="http://schemas.microsoft.com/office/powerpoint/2010/main" val="2169299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3200" b="0" i="0" u="none" strike="noStrike" kern="1200" cap="none" spc="0" normalizeH="0" baseline="0" noProof="0" dirty="0">
                <a:ln>
                  <a:noFill/>
                </a:ln>
                <a:solidFill>
                  <a:prstClr val="white"/>
                </a:solidFill>
                <a:effectLst/>
                <a:uLnTx/>
                <a:uFillTx/>
                <a:latin typeface="Arial"/>
                <a:ea typeface="+mn-ea"/>
                <a:cs typeface="Arial"/>
                <a:sym typeface="Arial"/>
              </a:rPr>
              <a:t>The Methodology</a:t>
            </a:r>
          </a:p>
        </p:txBody>
      </p:sp>
      <p:sp>
        <p:nvSpPr>
          <p:cNvPr id="3" name="TextBox 2"/>
          <p:cNvSpPr txBox="1"/>
          <p:nvPr/>
        </p:nvSpPr>
        <p:spPr>
          <a:xfrm>
            <a:off x="1084825" y="1905000"/>
            <a:ext cx="10025397"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a:ln>
                  <a:noFill/>
                </a:ln>
                <a:solidFill>
                  <a:srgbClr val="008080"/>
                </a:solidFill>
                <a:effectLst/>
                <a:uLnTx/>
                <a:uFillTx/>
                <a:latin typeface="+mj-lt"/>
                <a:cs typeface="Arial"/>
                <a:sym typeface="Arial"/>
              </a:rPr>
              <a:t>The Methodology of a Regulatory Impact Analysis: The GOMB Criteria</a:t>
            </a:r>
          </a:p>
        </p:txBody>
      </p:sp>
      <p:pic>
        <p:nvPicPr>
          <p:cNvPr id="1026" name="Picture 2" descr="Image result for rul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80104" y="3874600"/>
            <a:ext cx="2834838" cy="1558252"/>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53091032-50ED-7545-8810-6184BDE26ACF}"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1089790225"/>
      </p:ext>
    </p:extLst>
  </p:cSld>
  <p:clrMapOvr>
    <a:masterClrMapping/>
  </p:clrMapOvr>
  <mc:AlternateContent xmlns:mc="http://schemas.openxmlformats.org/markup-compatibility/2006" xmlns:p14="http://schemas.microsoft.com/office/powerpoint/2010/main">
    <mc:Choice Requires="p14">
      <p:transition spd="slow" p14:dur="2000" advTm="1345"/>
    </mc:Choice>
    <mc:Fallback xmlns="">
      <p:transition spd="slow" advTm="1345"/>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293483"/>
          </a:xfrm>
          <a:prstGeom prst="rect">
            <a:avLst/>
          </a:prstGeom>
          <a:noFill/>
        </p:spPr>
        <p:txBody>
          <a:bodyPr wrap="square" rtlCol="0">
            <a:spAutoFit/>
          </a:bodyPr>
          <a:lstStyle/>
          <a:p>
            <a:pPr marL="342900" indent="-342900">
              <a:buFont typeface="Arial" panose="020B0604020202020204" pitchFamily="34" charset="0"/>
              <a:buChar char="•"/>
            </a:pPr>
            <a:r>
              <a:rPr lang="en-US" sz="2100" dirty="0">
                <a:solidFill>
                  <a:srgbClr val="008080"/>
                </a:solidFill>
              </a:rPr>
              <a:t>Begin by identifying the constrained party. In this case, </a:t>
            </a:r>
            <a:r>
              <a:rPr lang="en-US" sz="2100" b="1" dirty="0">
                <a:solidFill>
                  <a:srgbClr val="008080"/>
                </a:solidFill>
              </a:rPr>
              <a:t>ambulance companies </a:t>
            </a:r>
            <a:r>
              <a:rPr lang="en-US" sz="2100" dirty="0">
                <a:solidFill>
                  <a:srgbClr val="008080"/>
                </a:solidFill>
              </a:rPr>
              <a:t>constitute the constrained party because the rule permits them to charge a higher rate per person transported. </a:t>
            </a:r>
            <a:r>
              <a:rPr lang="en-US" sz="2100" b="1" dirty="0">
                <a:solidFill>
                  <a:srgbClr val="008080"/>
                </a:solidFill>
              </a:rPr>
              <a:t>But which of the five parties owns ambulance companies</a:t>
            </a:r>
            <a:r>
              <a:rPr lang="en-US" sz="2100" dirty="0">
                <a:solidFill>
                  <a:srgbClr val="008080"/>
                </a:solidFill>
              </a:rPr>
              <a:t>?</a:t>
            </a:r>
          </a:p>
          <a:p>
            <a:endParaRPr lang="en-US" sz="2100" dirty="0">
              <a:solidFill>
                <a:srgbClr val="008080"/>
              </a:solidFill>
            </a:endParaRPr>
          </a:p>
          <a:p>
            <a:pPr marL="342900" indent="-342900">
              <a:buFont typeface="Arial" panose="020B0604020202020204" pitchFamily="34" charset="0"/>
              <a:buChar char="•"/>
            </a:pPr>
            <a:r>
              <a:rPr lang="en-US" sz="2100" dirty="0">
                <a:solidFill>
                  <a:srgbClr val="008080"/>
                </a:solidFill>
              </a:rPr>
              <a:t>Go to the Census’s North American Industry Classification System (NAICS) webpage and search for the term “ambulance.” NAICS code 621910 seems to be the most applicable industry, which is “Ambulance services, air or ground.”</a:t>
            </a:r>
          </a:p>
          <a:p>
            <a:endParaRPr lang="en-US" sz="2100" dirty="0">
              <a:solidFill>
                <a:srgbClr val="008080"/>
              </a:solidFill>
            </a:endParaRPr>
          </a:p>
          <a:p>
            <a:pPr marL="342900" indent="-342900">
              <a:buFont typeface="Arial" panose="020B0604020202020204" pitchFamily="34" charset="0"/>
              <a:buChar char="•"/>
            </a:pPr>
            <a:r>
              <a:rPr lang="en-US" sz="2100" dirty="0">
                <a:solidFill>
                  <a:srgbClr val="008080"/>
                </a:solidFill>
              </a:rPr>
              <a:t>Go to the DWS </a:t>
            </a:r>
            <a:r>
              <a:rPr lang="en-US" sz="2100" dirty="0" err="1">
                <a:solidFill>
                  <a:srgbClr val="008080"/>
                </a:solidFill>
              </a:rPr>
              <a:t>FirmFind</a:t>
            </a:r>
            <a:r>
              <a:rPr lang="en-US" sz="2100" dirty="0">
                <a:solidFill>
                  <a:srgbClr val="008080"/>
                </a:solidFill>
              </a:rPr>
              <a:t> webpage and search for the code 621910. It will bring up all Utah firms in this industry.</a:t>
            </a:r>
          </a:p>
          <a:p>
            <a:endParaRPr lang="en-US" sz="2100" dirty="0">
              <a:solidFill>
                <a:srgbClr val="008080"/>
              </a:solidFill>
            </a:endParaRPr>
          </a:p>
          <a:p>
            <a:pPr marL="342900" indent="-342900">
              <a:buFont typeface="Arial" panose="020B0604020202020204" pitchFamily="34" charset="0"/>
              <a:buChar char="•"/>
            </a:pPr>
            <a:r>
              <a:rPr lang="en-US" sz="2100" b="1" dirty="0">
                <a:solidFill>
                  <a:srgbClr val="008080"/>
                </a:solidFill>
              </a:rPr>
              <a:t>We can see that local government, small businesses, and non-small businesses provide ambulance services</a:t>
            </a:r>
            <a:r>
              <a:rPr lang="en-US" sz="2100" dirty="0">
                <a:solidFill>
                  <a:srgbClr val="008080"/>
                </a:solidFill>
              </a:rPr>
              <a:t>.</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30</a:t>
            </a:fld>
            <a:endParaRPr lang="en-US" dirty="0">
              <a:solidFill>
                <a:prstClr val="black">
                  <a:tint val="75000"/>
                </a:prstClr>
              </a:solidFill>
            </a:endParaRPr>
          </a:p>
        </p:txBody>
      </p:sp>
    </p:spTree>
    <p:extLst>
      <p:ext uri="{BB962C8B-B14F-4D97-AF65-F5344CB8AC3E}">
        <p14:creationId xmlns:p14="http://schemas.microsoft.com/office/powerpoint/2010/main" val="15872884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8080"/>
                </a:solidFill>
              </a:rPr>
              <a:t>Next, consider all of the parties that are indirectly impacted starting with what ambulances supply.</a:t>
            </a:r>
          </a:p>
          <a:p>
            <a:endParaRPr lang="en-US" sz="2400" dirty="0">
              <a:solidFill>
                <a:srgbClr val="008080"/>
              </a:solidFill>
            </a:endParaRPr>
          </a:p>
          <a:p>
            <a:pPr marL="342900" indent="-342900">
              <a:buFont typeface="Arial" panose="020B0604020202020204" pitchFamily="34" charset="0"/>
              <a:buChar char="•"/>
            </a:pPr>
            <a:r>
              <a:rPr lang="en-US" sz="2400" dirty="0">
                <a:solidFill>
                  <a:srgbClr val="008080"/>
                </a:solidFill>
              </a:rPr>
              <a:t>Ambulances supply transport services, so an indirectly impacted group is the set of people who demand ambulance transportation. Call them </a:t>
            </a:r>
            <a:r>
              <a:rPr lang="en-US" sz="2400" b="1" dirty="0">
                <a:solidFill>
                  <a:srgbClr val="008080"/>
                </a:solidFill>
              </a:rPr>
              <a:t>transported individuals</a:t>
            </a:r>
            <a:r>
              <a:rPr lang="en-US" sz="2400" dirty="0">
                <a:solidFill>
                  <a:srgbClr val="008080"/>
                </a:solidFill>
              </a:rPr>
              <a:t>.</a:t>
            </a:r>
          </a:p>
          <a:p>
            <a:endParaRPr lang="en-US" sz="2400" dirty="0">
              <a:solidFill>
                <a:srgbClr val="008080"/>
              </a:solidFill>
            </a:endParaRPr>
          </a:p>
          <a:p>
            <a:pPr marL="342900" indent="-342900">
              <a:buFont typeface="Arial" panose="020B0604020202020204" pitchFamily="34" charset="0"/>
              <a:buChar char="•"/>
            </a:pPr>
            <a:r>
              <a:rPr lang="en-US" sz="2400" dirty="0">
                <a:solidFill>
                  <a:srgbClr val="008080"/>
                </a:solidFill>
              </a:rPr>
              <a:t>Transported individuals will experience an impact to the degree that their health insurance covers transport cost. So we should include </a:t>
            </a:r>
            <a:r>
              <a:rPr lang="en-US" sz="2400" b="1" dirty="0">
                <a:solidFill>
                  <a:srgbClr val="008080"/>
                </a:solidFill>
              </a:rPr>
              <a:t>health insurance companies.</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31</a:t>
            </a:fld>
            <a:endParaRPr lang="en-US" dirty="0">
              <a:solidFill>
                <a:prstClr val="black">
                  <a:tint val="75000"/>
                </a:prstClr>
              </a:solidFill>
            </a:endParaRPr>
          </a:p>
        </p:txBody>
      </p:sp>
    </p:spTree>
    <p:extLst>
      <p:ext uri="{BB962C8B-B14F-4D97-AF65-F5344CB8AC3E}">
        <p14:creationId xmlns:p14="http://schemas.microsoft.com/office/powerpoint/2010/main" val="41921118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8080"/>
                </a:solidFill>
              </a:rPr>
              <a:t>Now consider what ambulance companies demand as inputs in order to provide transport services.</a:t>
            </a:r>
          </a:p>
          <a:p>
            <a:endParaRPr lang="en-US" sz="2400" dirty="0">
              <a:solidFill>
                <a:srgbClr val="008080"/>
              </a:solidFill>
            </a:endParaRPr>
          </a:p>
          <a:p>
            <a:pPr marL="342900" indent="-342900">
              <a:buFont typeface="Arial" panose="020B0604020202020204" pitchFamily="34" charset="0"/>
              <a:buChar char="•"/>
            </a:pPr>
            <a:r>
              <a:rPr lang="en-US" sz="2400" b="1" dirty="0">
                <a:solidFill>
                  <a:srgbClr val="008080"/>
                </a:solidFill>
              </a:rPr>
              <a:t>EMTs and paramedics</a:t>
            </a:r>
            <a:r>
              <a:rPr lang="en-US" sz="2400" dirty="0">
                <a:solidFill>
                  <a:srgbClr val="008080"/>
                </a:solidFill>
              </a:rPr>
              <a:t> are indirectly impacted because they provide labor services to ambulance companies. The need to give raises to workers was mentioned in the rule justification.</a:t>
            </a:r>
          </a:p>
          <a:p>
            <a:endParaRPr lang="en-US" sz="2400" dirty="0">
              <a:solidFill>
                <a:srgbClr val="008080"/>
              </a:solidFill>
            </a:endParaRPr>
          </a:p>
          <a:p>
            <a:pPr marL="342900" indent="-342900">
              <a:buFont typeface="Arial" panose="020B0604020202020204" pitchFamily="34" charset="0"/>
              <a:buChar char="•"/>
            </a:pPr>
            <a:r>
              <a:rPr lang="en-US" sz="2400" dirty="0">
                <a:solidFill>
                  <a:srgbClr val="008080"/>
                </a:solidFill>
              </a:rPr>
              <a:t>The rules states that another reason for the rate increase is to pay for “increased equipment costs.” Thus, </a:t>
            </a:r>
            <a:r>
              <a:rPr lang="en-US" sz="2400" b="1" dirty="0">
                <a:solidFill>
                  <a:srgbClr val="008080"/>
                </a:solidFill>
              </a:rPr>
              <a:t>ambulance equipment, service, and sales businesses</a:t>
            </a:r>
            <a:r>
              <a:rPr lang="en-US" sz="2400" dirty="0">
                <a:solidFill>
                  <a:srgbClr val="008080"/>
                </a:solidFill>
              </a:rPr>
              <a:t> will be indirectly impacted by the rule.</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32</a:t>
            </a:fld>
            <a:endParaRPr lang="en-US" dirty="0">
              <a:solidFill>
                <a:prstClr val="black">
                  <a:tint val="75000"/>
                </a:prstClr>
              </a:solidFill>
            </a:endParaRPr>
          </a:p>
        </p:txBody>
      </p:sp>
    </p:spTree>
    <p:extLst>
      <p:ext uri="{BB962C8B-B14F-4D97-AF65-F5344CB8AC3E}">
        <p14:creationId xmlns:p14="http://schemas.microsoft.com/office/powerpoint/2010/main" val="17068650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88198" y="2635275"/>
            <a:ext cx="10457809" cy="3293209"/>
          </a:xfrm>
          <a:prstGeom prst="rect">
            <a:avLst/>
          </a:prstGeom>
          <a:noFill/>
          <a:ln>
            <a:solidFill>
              <a:srgbClr val="008080"/>
            </a:solidFill>
          </a:ln>
        </p:spPr>
        <p:txBody>
          <a:bodyPr wrap="square" numCol="2" rtlCol="0">
            <a:spAutoFit/>
          </a:bodyPr>
          <a:lstStyle/>
          <a:p>
            <a:pPr marL="342900" indent="-342900">
              <a:buFont typeface="Arial" panose="020B0604020202020204" pitchFamily="34" charset="0"/>
              <a:buChar char="•"/>
            </a:pPr>
            <a:r>
              <a:rPr lang="en-US" sz="2000" b="1" dirty="0">
                <a:solidFill>
                  <a:srgbClr val="008080"/>
                </a:solidFill>
              </a:rPr>
              <a:t>State Government: </a:t>
            </a:r>
            <a:r>
              <a:rPr lang="en-US" sz="2000" dirty="0">
                <a:solidFill>
                  <a:srgbClr val="008080"/>
                </a:solidFill>
              </a:rPr>
              <a:t>No Impact </a:t>
            </a:r>
          </a:p>
          <a:p>
            <a:endParaRPr lang="en-US" sz="800" dirty="0">
              <a:solidFill>
                <a:srgbClr val="008080"/>
              </a:solidFill>
            </a:endParaRPr>
          </a:p>
          <a:p>
            <a:pPr marL="342900" indent="-342900">
              <a:buFont typeface="Arial" panose="020B0604020202020204" pitchFamily="34" charset="0"/>
              <a:buChar char="•"/>
            </a:pPr>
            <a:r>
              <a:rPr lang="en-US" sz="2000" b="1" dirty="0">
                <a:solidFill>
                  <a:srgbClr val="008080"/>
                </a:solidFill>
              </a:rPr>
              <a:t>Local Government: </a:t>
            </a:r>
            <a:r>
              <a:rPr lang="en-US" sz="2000" dirty="0">
                <a:solidFill>
                  <a:srgbClr val="008080"/>
                </a:solidFill>
              </a:rPr>
              <a:t>Direct Fiscal Benefit</a:t>
            </a:r>
          </a:p>
          <a:p>
            <a:endParaRPr lang="en-US" sz="800" dirty="0">
              <a:solidFill>
                <a:srgbClr val="008080"/>
              </a:solidFill>
            </a:endParaRPr>
          </a:p>
          <a:p>
            <a:pPr marL="342900" indent="-342900">
              <a:buFont typeface="Arial" panose="020B0604020202020204" pitchFamily="34" charset="0"/>
              <a:buChar char="•"/>
            </a:pPr>
            <a:r>
              <a:rPr lang="en-US" sz="2000" b="1" dirty="0">
                <a:solidFill>
                  <a:srgbClr val="008080"/>
                </a:solidFill>
              </a:rPr>
              <a:t>Small Businesses: </a:t>
            </a:r>
          </a:p>
          <a:p>
            <a:pPr marL="800100" lvl="1" indent="-342900">
              <a:buFont typeface="Wingdings" panose="05000000000000000000" pitchFamily="2" charset="2"/>
              <a:buChar char="§"/>
            </a:pPr>
            <a:r>
              <a:rPr lang="en-US" sz="2000" dirty="0">
                <a:solidFill>
                  <a:srgbClr val="008080"/>
                </a:solidFill>
              </a:rPr>
              <a:t>Ambulance Transportation Services: Direct Fiscal Benefit</a:t>
            </a:r>
          </a:p>
          <a:p>
            <a:pPr marL="800100" lvl="1" indent="-342900">
              <a:buFont typeface="Wingdings" panose="05000000000000000000" pitchFamily="2" charset="2"/>
              <a:buChar char="§"/>
            </a:pPr>
            <a:r>
              <a:rPr lang="en-US" sz="2000" dirty="0">
                <a:solidFill>
                  <a:srgbClr val="008080"/>
                </a:solidFill>
              </a:rPr>
              <a:t>Health Insurance Companies: Indirect Fiscal Cost</a:t>
            </a:r>
          </a:p>
          <a:p>
            <a:pPr marL="800100" lvl="1" indent="-342900">
              <a:buFont typeface="Wingdings" panose="05000000000000000000" pitchFamily="2" charset="2"/>
              <a:buChar char="§"/>
            </a:pPr>
            <a:r>
              <a:rPr lang="en-US" sz="2000" dirty="0">
                <a:solidFill>
                  <a:srgbClr val="008080"/>
                </a:solidFill>
              </a:rPr>
              <a:t>Ambulance Equipment, Services, and Sales: Indirect Fiscal Benefit</a:t>
            </a:r>
          </a:p>
          <a:p>
            <a:pPr marL="342900" indent="-342900">
              <a:buFont typeface="Arial" panose="020B0604020202020204" pitchFamily="34" charset="0"/>
              <a:buChar char="•"/>
            </a:pPr>
            <a:r>
              <a:rPr lang="en-US" sz="2000" b="1" dirty="0">
                <a:solidFill>
                  <a:srgbClr val="008080"/>
                </a:solidFill>
              </a:rPr>
              <a:t>Non-Small Businesses:</a:t>
            </a:r>
          </a:p>
          <a:p>
            <a:pPr marL="800100" lvl="1" indent="-342900">
              <a:buFont typeface="Wingdings" panose="05000000000000000000" pitchFamily="2" charset="2"/>
              <a:buChar char="§"/>
            </a:pPr>
            <a:r>
              <a:rPr lang="en-US" sz="2000" dirty="0">
                <a:solidFill>
                  <a:srgbClr val="008080"/>
                </a:solidFill>
              </a:rPr>
              <a:t>Ambulance Transportation Services: Direct Fiscal Benefit</a:t>
            </a:r>
          </a:p>
          <a:p>
            <a:pPr marL="800100" lvl="1" indent="-342900">
              <a:buFont typeface="Wingdings" panose="05000000000000000000" pitchFamily="2" charset="2"/>
              <a:buChar char="§"/>
            </a:pPr>
            <a:r>
              <a:rPr lang="en-US" sz="2000" dirty="0">
                <a:solidFill>
                  <a:srgbClr val="008080"/>
                </a:solidFill>
              </a:rPr>
              <a:t>Health Insurance Companies: Indirect Fiscal Cost</a:t>
            </a:r>
          </a:p>
          <a:p>
            <a:pPr lvl="1"/>
            <a:endParaRPr lang="en-US" sz="800" dirty="0">
              <a:solidFill>
                <a:srgbClr val="008080"/>
              </a:solidFill>
            </a:endParaRPr>
          </a:p>
          <a:p>
            <a:pPr marL="342900" indent="-342900">
              <a:buFont typeface="Arial" panose="020B0604020202020204" pitchFamily="34" charset="0"/>
              <a:buChar char="•"/>
            </a:pPr>
            <a:r>
              <a:rPr lang="en-US" sz="2000" b="1" dirty="0">
                <a:solidFill>
                  <a:srgbClr val="008080"/>
                </a:solidFill>
              </a:rPr>
              <a:t>Other “Persons”</a:t>
            </a:r>
          </a:p>
          <a:p>
            <a:pPr marL="800100" lvl="1" indent="-342900">
              <a:buFont typeface="Wingdings" panose="05000000000000000000" pitchFamily="2" charset="2"/>
              <a:buChar char="§"/>
            </a:pPr>
            <a:r>
              <a:rPr lang="en-US" sz="2000" dirty="0">
                <a:solidFill>
                  <a:srgbClr val="008080"/>
                </a:solidFill>
              </a:rPr>
              <a:t>Transported Individuals: Indirect Fiscal Cost</a:t>
            </a:r>
          </a:p>
          <a:p>
            <a:pPr marL="800100" lvl="1" indent="-342900">
              <a:buFont typeface="Wingdings" panose="05000000000000000000" pitchFamily="2" charset="2"/>
              <a:buChar char="§"/>
            </a:pPr>
            <a:r>
              <a:rPr lang="en-US" sz="2000" dirty="0">
                <a:solidFill>
                  <a:srgbClr val="008080"/>
                </a:solidFill>
              </a:rPr>
              <a:t>EMTs and Paramedics: Indirect Fiscal Benefit</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33</a:t>
            </a:fld>
            <a:endParaRPr lang="en-US" dirty="0">
              <a:solidFill>
                <a:prstClr val="black">
                  <a:tint val="75000"/>
                </a:prstClr>
              </a:solidFill>
            </a:endParaRPr>
          </a:p>
        </p:txBody>
      </p:sp>
      <p:sp>
        <p:nvSpPr>
          <p:cNvPr id="8" name="TextBox 7"/>
          <p:cNvSpPr txBox="1"/>
          <p:nvPr/>
        </p:nvSpPr>
        <p:spPr>
          <a:xfrm>
            <a:off x="888197" y="1937867"/>
            <a:ext cx="10457809" cy="654025"/>
          </a:xfrm>
          <a:prstGeom prst="rect">
            <a:avLst/>
          </a:prstGeom>
          <a:noFill/>
        </p:spPr>
        <p:txBody>
          <a:bodyPr wrap="square" rtlCol="0">
            <a:spAutoFit/>
          </a:bodyPr>
          <a:lstStyle/>
          <a:p>
            <a:r>
              <a:rPr lang="en-US" sz="1850" b="1" dirty="0">
                <a:solidFill>
                  <a:srgbClr val="008080"/>
                </a:solidFill>
              </a:rPr>
              <a:t>Now that affected parties have been identified, identify which type of impact each party will experience.</a:t>
            </a:r>
          </a:p>
          <a:p>
            <a:endParaRPr lang="en-US" dirty="0"/>
          </a:p>
        </p:txBody>
      </p:sp>
    </p:spTree>
    <p:extLst>
      <p:ext uri="{BB962C8B-B14F-4D97-AF65-F5344CB8AC3E}">
        <p14:creationId xmlns:p14="http://schemas.microsoft.com/office/powerpoint/2010/main" val="15768591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2: Count the Number</a:t>
            </a:r>
            <a:r>
              <a:rPr kumimoji="0" lang="en-US" sz="3200" b="1" i="0" u="none" strike="noStrike" kern="0" cap="none" spc="0" normalizeH="0" noProof="0" dirty="0">
                <a:ln>
                  <a:noFill/>
                </a:ln>
                <a:solidFill>
                  <a:srgbClr val="008080"/>
                </a:solidFill>
                <a:effectLst/>
                <a:uLnTx/>
                <a:uFillTx/>
                <a:latin typeface="Arial"/>
                <a:cs typeface="Arial"/>
                <a:sym typeface="Arial"/>
              </a:rPr>
              <a:t> of Affected Individuals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8080"/>
                </a:solidFill>
              </a:rPr>
              <a:t>Beginning with ambulance companies, this data was found when answering the question of who owns the ambulance companies. The data, taken from DWS’s </a:t>
            </a:r>
            <a:r>
              <a:rPr lang="en-US" sz="2400" dirty="0" err="1">
                <a:solidFill>
                  <a:srgbClr val="008080"/>
                </a:solidFill>
              </a:rPr>
              <a:t>FirmFind</a:t>
            </a:r>
            <a:r>
              <a:rPr lang="en-US" sz="2400" dirty="0">
                <a:solidFill>
                  <a:srgbClr val="008080"/>
                </a:solidFill>
              </a:rPr>
              <a:t>, shows that ambulance companies are run by small businesses, non-small businesses, and local government and counts are as follows:</a:t>
            </a:r>
          </a:p>
          <a:p>
            <a:endParaRPr lang="en-US" sz="2400" dirty="0">
              <a:solidFill>
                <a:srgbClr val="008080"/>
              </a:solidFill>
            </a:endParaRPr>
          </a:p>
          <a:p>
            <a:pPr marL="800100" lvl="1" indent="-342900">
              <a:buFont typeface="Wingdings" panose="05000000000000000000" pitchFamily="2" charset="2"/>
              <a:buChar char="§"/>
            </a:pPr>
            <a:r>
              <a:rPr lang="en-US" sz="2400" b="1" dirty="0">
                <a:solidFill>
                  <a:srgbClr val="008080"/>
                </a:solidFill>
              </a:rPr>
              <a:t>Ambulance Companies – Local Government = 14</a:t>
            </a:r>
          </a:p>
          <a:p>
            <a:pPr marL="800100" lvl="1" indent="-342900">
              <a:buFont typeface="Wingdings" panose="05000000000000000000" pitchFamily="2" charset="2"/>
              <a:buChar char="§"/>
            </a:pPr>
            <a:r>
              <a:rPr lang="en-US" sz="2400" b="1" dirty="0">
                <a:solidFill>
                  <a:srgbClr val="008080"/>
                </a:solidFill>
              </a:rPr>
              <a:t>Ambulance Companies – Small Businesses = 5</a:t>
            </a:r>
          </a:p>
          <a:p>
            <a:pPr marL="800100" lvl="1" indent="-342900">
              <a:buFont typeface="Wingdings" panose="05000000000000000000" pitchFamily="2" charset="2"/>
              <a:buChar char="§"/>
            </a:pPr>
            <a:r>
              <a:rPr lang="en-US" sz="2400" b="1" dirty="0">
                <a:solidFill>
                  <a:srgbClr val="008080"/>
                </a:solidFill>
              </a:rPr>
              <a:t>Ambulance Companies – Non-Small Businesses = 1</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34</a:t>
            </a:fld>
            <a:endParaRPr lang="en-US" dirty="0">
              <a:solidFill>
                <a:prstClr val="black">
                  <a:tint val="75000"/>
                </a:prstClr>
              </a:solidFill>
            </a:endParaRPr>
          </a:p>
        </p:txBody>
      </p:sp>
    </p:spTree>
    <p:extLst>
      <p:ext uri="{BB962C8B-B14F-4D97-AF65-F5344CB8AC3E}">
        <p14:creationId xmlns:p14="http://schemas.microsoft.com/office/powerpoint/2010/main" val="26959287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2: Count the Number</a:t>
            </a:r>
            <a:r>
              <a:rPr kumimoji="0" lang="en-US" sz="3200" b="1" i="0" u="none" strike="noStrike" kern="0" cap="none" spc="0" normalizeH="0" noProof="0" dirty="0">
                <a:ln>
                  <a:noFill/>
                </a:ln>
                <a:solidFill>
                  <a:srgbClr val="008080"/>
                </a:solidFill>
                <a:effectLst/>
                <a:uLnTx/>
                <a:uFillTx/>
                <a:latin typeface="Arial"/>
                <a:cs typeface="Arial"/>
                <a:sym typeface="Arial"/>
              </a:rPr>
              <a:t> of Affected Individuals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8080"/>
                </a:solidFill>
              </a:rPr>
              <a:t>Estimate the number of transported individuals. This data was found by contacting the Department of Health’s Bureau of Emergency Medical Services and Preparedness. In 2016, there were </a:t>
            </a:r>
            <a:r>
              <a:rPr lang="en-US" sz="2400" b="1" dirty="0">
                <a:solidFill>
                  <a:srgbClr val="008080"/>
                </a:solidFill>
              </a:rPr>
              <a:t>264,934 transports</a:t>
            </a:r>
            <a:r>
              <a:rPr lang="en-US" sz="2400" dirty="0">
                <a:solidFill>
                  <a:srgbClr val="008080"/>
                </a:solidFill>
              </a:rPr>
              <a:t>. </a:t>
            </a:r>
          </a:p>
          <a:p>
            <a:endParaRPr lang="en-US" sz="2400" dirty="0">
              <a:solidFill>
                <a:srgbClr val="008080"/>
              </a:solidFill>
            </a:endParaRPr>
          </a:p>
          <a:p>
            <a:pPr marL="342900" indent="-342900">
              <a:buFont typeface="Arial" panose="020B0604020202020204" pitchFamily="34" charset="0"/>
              <a:buChar char="•"/>
            </a:pPr>
            <a:r>
              <a:rPr lang="en-US" sz="2400" dirty="0">
                <a:solidFill>
                  <a:srgbClr val="008080"/>
                </a:solidFill>
              </a:rPr>
              <a:t>How many insurance companies were affected? Go to the NAICS webpage and search for health insurance. The industry is Direct Health and Medical Insurance Carriers (524114). Go to </a:t>
            </a:r>
            <a:r>
              <a:rPr lang="en-US" sz="2400" dirty="0" err="1">
                <a:solidFill>
                  <a:srgbClr val="008080"/>
                </a:solidFill>
              </a:rPr>
              <a:t>FirmFind</a:t>
            </a:r>
            <a:r>
              <a:rPr lang="en-US" sz="2400" dirty="0">
                <a:solidFill>
                  <a:srgbClr val="008080"/>
                </a:solidFill>
              </a:rPr>
              <a:t> at DWS, enter in the NAICS code, and the data will show that there are </a:t>
            </a:r>
            <a:r>
              <a:rPr lang="en-US" sz="2400" b="1" dirty="0">
                <a:solidFill>
                  <a:srgbClr val="008080"/>
                </a:solidFill>
              </a:rPr>
              <a:t>50 health insurance companies</a:t>
            </a:r>
            <a:r>
              <a:rPr lang="en-US" sz="2400" dirty="0">
                <a:solidFill>
                  <a:srgbClr val="008080"/>
                </a:solidFill>
              </a:rPr>
              <a:t> in Utah.</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35</a:t>
            </a:fld>
            <a:endParaRPr lang="en-US" dirty="0">
              <a:solidFill>
                <a:prstClr val="black">
                  <a:tint val="75000"/>
                </a:prstClr>
              </a:solidFill>
            </a:endParaRPr>
          </a:p>
        </p:txBody>
      </p:sp>
    </p:spTree>
    <p:extLst>
      <p:ext uri="{BB962C8B-B14F-4D97-AF65-F5344CB8AC3E}">
        <p14:creationId xmlns:p14="http://schemas.microsoft.com/office/powerpoint/2010/main" val="24390676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2: Count the Number</a:t>
            </a:r>
            <a:r>
              <a:rPr kumimoji="0" lang="en-US" sz="3200" b="1" i="0" u="none" strike="noStrike" kern="0" cap="none" spc="0" normalizeH="0" noProof="0" dirty="0">
                <a:ln>
                  <a:noFill/>
                </a:ln>
                <a:solidFill>
                  <a:srgbClr val="008080"/>
                </a:solidFill>
                <a:effectLst/>
                <a:uLnTx/>
                <a:uFillTx/>
                <a:latin typeface="Arial"/>
                <a:cs typeface="Arial"/>
                <a:sym typeface="Arial"/>
              </a:rPr>
              <a:t> of Affected Individuals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8080"/>
                </a:solidFill>
              </a:rPr>
              <a:t>Estimate the number of EMTs and paramedics.</a:t>
            </a:r>
          </a:p>
          <a:p>
            <a:endParaRPr lang="en-US" sz="2400" dirty="0">
              <a:solidFill>
                <a:srgbClr val="008080"/>
              </a:solidFill>
            </a:endParaRPr>
          </a:p>
          <a:p>
            <a:pPr marL="342900" indent="-342900">
              <a:buFont typeface="Arial" panose="020B0604020202020204" pitchFamily="34" charset="0"/>
              <a:buChar char="•"/>
            </a:pPr>
            <a:r>
              <a:rPr lang="en-US" sz="2400" dirty="0">
                <a:solidFill>
                  <a:srgbClr val="008080"/>
                </a:solidFill>
              </a:rPr>
              <a:t>Go to the Bureau of Labor Statistics (BLS) and find the Occupational Employment Statistics (OES) page. At the following link, the page shows a map of the US and by clicking on Utah it will bring up the current data: https://www.bls.gov/oes/current/oessrcst.htm</a:t>
            </a:r>
          </a:p>
          <a:p>
            <a:endParaRPr lang="en-US" sz="2400" dirty="0">
              <a:solidFill>
                <a:srgbClr val="008080"/>
              </a:solidFill>
            </a:endParaRPr>
          </a:p>
          <a:p>
            <a:pPr marL="342900" indent="-342900">
              <a:buFont typeface="Arial" panose="020B0604020202020204" pitchFamily="34" charset="0"/>
              <a:buChar char="•"/>
            </a:pPr>
            <a:r>
              <a:rPr lang="en-US" sz="2400" dirty="0">
                <a:solidFill>
                  <a:srgbClr val="008080"/>
                </a:solidFill>
              </a:rPr>
              <a:t>After searching for the term “emergency” in the table, the data show that there were approximately </a:t>
            </a:r>
            <a:r>
              <a:rPr lang="en-US" sz="2400" b="1" dirty="0">
                <a:solidFill>
                  <a:srgbClr val="008080"/>
                </a:solidFill>
              </a:rPr>
              <a:t>1,860 EMTs and paramedics </a:t>
            </a:r>
            <a:r>
              <a:rPr lang="en-US" sz="2400" dirty="0">
                <a:solidFill>
                  <a:srgbClr val="008080"/>
                </a:solidFill>
              </a:rPr>
              <a:t>in 2016 in Utah.</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36</a:t>
            </a:fld>
            <a:endParaRPr lang="en-US" dirty="0">
              <a:solidFill>
                <a:prstClr val="black">
                  <a:tint val="75000"/>
                </a:prstClr>
              </a:solidFill>
            </a:endParaRPr>
          </a:p>
        </p:txBody>
      </p:sp>
    </p:spTree>
    <p:extLst>
      <p:ext uri="{BB962C8B-B14F-4D97-AF65-F5344CB8AC3E}">
        <p14:creationId xmlns:p14="http://schemas.microsoft.com/office/powerpoint/2010/main" val="8890695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2: Count the Number</a:t>
            </a:r>
            <a:r>
              <a:rPr kumimoji="0" lang="en-US" sz="3200" b="1" i="0" u="none" strike="noStrike" kern="0" cap="none" spc="0" normalizeH="0" noProof="0" dirty="0">
                <a:ln>
                  <a:noFill/>
                </a:ln>
                <a:solidFill>
                  <a:srgbClr val="008080"/>
                </a:solidFill>
                <a:effectLst/>
                <a:uLnTx/>
                <a:uFillTx/>
                <a:latin typeface="Arial"/>
                <a:cs typeface="Arial"/>
                <a:sym typeface="Arial"/>
              </a:rPr>
              <a:t> of Affected Individuals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847207"/>
          </a:xfrm>
          <a:prstGeom prst="rect">
            <a:avLst/>
          </a:prstGeom>
          <a:noFill/>
        </p:spPr>
        <p:txBody>
          <a:bodyPr wrap="square" rtlCol="0">
            <a:spAutoFit/>
          </a:bodyPr>
          <a:lstStyle/>
          <a:p>
            <a:pPr marL="342900" indent="-342900">
              <a:buFont typeface="Arial" panose="020B0604020202020204" pitchFamily="34" charset="0"/>
              <a:buChar char="•"/>
            </a:pPr>
            <a:r>
              <a:rPr lang="en-US" sz="2200" dirty="0">
                <a:solidFill>
                  <a:srgbClr val="008080"/>
                </a:solidFill>
              </a:rPr>
              <a:t>Finally, estimate the number of firms that provide ambulance equipment, services, and sales in Utah. </a:t>
            </a:r>
          </a:p>
          <a:p>
            <a:pPr marL="342900" indent="-342900">
              <a:buFont typeface="Arial" panose="020B0604020202020204" pitchFamily="34" charset="0"/>
              <a:buChar char="•"/>
            </a:pPr>
            <a:endParaRPr lang="en-US" sz="2200" dirty="0">
              <a:solidFill>
                <a:srgbClr val="008080"/>
              </a:solidFill>
            </a:endParaRPr>
          </a:p>
          <a:p>
            <a:pPr marL="342900" indent="-342900">
              <a:buFont typeface="Arial" panose="020B0604020202020204" pitchFamily="34" charset="0"/>
              <a:buChar char="•"/>
            </a:pPr>
            <a:r>
              <a:rPr lang="en-US" sz="2200" dirty="0">
                <a:solidFill>
                  <a:srgbClr val="008080"/>
                </a:solidFill>
              </a:rPr>
              <a:t>Searching the NAICS webpage, ambulance equipment, services, and sales do not have their own narrow industries, but are contained in much larger industries. The relevant industries are Motor Vehicle Body Manufacturing (336211) and Automobile and Other Motor Vehicle Merchant Wholesalers (423110). After downloading the data from </a:t>
            </a:r>
            <a:r>
              <a:rPr lang="en-US" sz="2200" dirty="0" err="1">
                <a:solidFill>
                  <a:srgbClr val="008080"/>
                </a:solidFill>
              </a:rPr>
              <a:t>FirmFind</a:t>
            </a:r>
            <a:r>
              <a:rPr lang="en-US" sz="2200" dirty="0">
                <a:solidFill>
                  <a:srgbClr val="008080"/>
                </a:solidFill>
              </a:rPr>
              <a:t> at DWS, it requires some searching through the list to identify the ambulance-related companies. There is one small Utah business in each of these industries that appears to focus solely on ambulance repairs, services and sales. Thus, there are </a:t>
            </a:r>
            <a:r>
              <a:rPr lang="en-US" sz="2200" b="1" dirty="0">
                <a:solidFill>
                  <a:srgbClr val="008080"/>
                </a:solidFill>
              </a:rPr>
              <a:t>2 ambulance equipment, services and sales small businesses</a:t>
            </a:r>
            <a:r>
              <a:rPr lang="en-US" sz="2200" dirty="0">
                <a:solidFill>
                  <a:srgbClr val="008080"/>
                </a:solidFill>
              </a:rPr>
              <a:t> in Utah</a:t>
            </a:r>
            <a:r>
              <a:rPr lang="en-US" sz="2400" dirty="0">
                <a:solidFill>
                  <a:srgbClr val="008080"/>
                </a:solidFill>
              </a:rPr>
              <a:t>.</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37</a:t>
            </a:fld>
            <a:endParaRPr lang="en-US" dirty="0">
              <a:solidFill>
                <a:prstClr val="black">
                  <a:tint val="75000"/>
                </a:prstClr>
              </a:solidFill>
            </a:endParaRPr>
          </a:p>
        </p:txBody>
      </p:sp>
    </p:spTree>
    <p:extLst>
      <p:ext uri="{BB962C8B-B14F-4D97-AF65-F5344CB8AC3E}">
        <p14:creationId xmlns:p14="http://schemas.microsoft.com/office/powerpoint/2010/main" val="4501434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3: Estimate the Fiscal Impacts</a:t>
            </a:r>
          </a:p>
        </p:txBody>
      </p:sp>
      <p:sp>
        <p:nvSpPr>
          <p:cNvPr id="2" name="TextBox 1"/>
          <p:cNvSpPr txBox="1"/>
          <p:nvPr/>
        </p:nvSpPr>
        <p:spPr>
          <a:xfrm>
            <a:off x="863335" y="1946618"/>
            <a:ext cx="10330196" cy="3970318"/>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200" dirty="0">
                <a:solidFill>
                  <a:srgbClr val="008080"/>
                </a:solidFill>
              </a:rPr>
              <a:t>Begin by estimating the average </a:t>
            </a:r>
            <a:r>
              <a:rPr lang="en-US" sz="2200" i="1" u="sng" dirty="0">
                <a:solidFill>
                  <a:srgbClr val="008080"/>
                </a:solidFill>
              </a:rPr>
              <a:t>direct fiscal benefit </a:t>
            </a:r>
            <a:r>
              <a:rPr lang="en-US" sz="2200" dirty="0">
                <a:solidFill>
                  <a:srgbClr val="008080"/>
                </a:solidFill>
              </a:rPr>
              <a:t>of a transport to an ambulance company. </a:t>
            </a:r>
          </a:p>
          <a:p>
            <a:pPr>
              <a:spcAft>
                <a:spcPts val="600"/>
              </a:spcAft>
            </a:pPr>
            <a:endParaRPr lang="en-US" sz="800" dirty="0">
              <a:solidFill>
                <a:srgbClr val="008080"/>
              </a:solidFill>
            </a:endParaRPr>
          </a:p>
          <a:p>
            <a:pPr marL="342900" indent="-342900">
              <a:spcAft>
                <a:spcPts val="600"/>
              </a:spcAft>
              <a:buFont typeface="Arial" panose="020B0604020202020204" pitchFamily="34" charset="0"/>
              <a:buChar char="•"/>
            </a:pPr>
            <a:r>
              <a:rPr lang="en-US" sz="2200" dirty="0">
                <a:solidFill>
                  <a:srgbClr val="008080"/>
                </a:solidFill>
              </a:rPr>
              <a:t>Three different types of service with different rates are listed in the rule. From data requested from the Bureau of EMS and Preparedness, the total transports are broken out across the three types. </a:t>
            </a:r>
          </a:p>
          <a:p>
            <a:pPr>
              <a:spcAft>
                <a:spcPts val="600"/>
              </a:spcAft>
            </a:pPr>
            <a:endParaRPr lang="en-US" sz="800" dirty="0">
              <a:solidFill>
                <a:srgbClr val="008080"/>
              </a:solidFill>
            </a:endParaRPr>
          </a:p>
          <a:p>
            <a:pPr marL="342900" indent="-342900">
              <a:spcAft>
                <a:spcPts val="600"/>
              </a:spcAft>
              <a:buFont typeface="Arial" panose="020B0604020202020204" pitchFamily="34" charset="0"/>
              <a:buChar char="•"/>
            </a:pPr>
            <a:r>
              <a:rPr lang="en-US" sz="2200" dirty="0">
                <a:solidFill>
                  <a:srgbClr val="008080"/>
                </a:solidFill>
              </a:rPr>
              <a:t>A table is shown in the next slide that describes a method to calculate the total increase in charges for each type of ambulance service.</a:t>
            </a:r>
          </a:p>
          <a:p>
            <a:pPr>
              <a:spcAft>
                <a:spcPts val="600"/>
              </a:spcAft>
            </a:pPr>
            <a:endParaRPr lang="en-US" sz="800" dirty="0">
              <a:solidFill>
                <a:srgbClr val="008080"/>
              </a:solidFill>
            </a:endParaRPr>
          </a:p>
          <a:p>
            <a:pPr marL="342900" indent="-342900">
              <a:spcAft>
                <a:spcPts val="600"/>
              </a:spcAft>
              <a:buFont typeface="Arial" panose="020B0604020202020204" pitchFamily="34" charset="0"/>
              <a:buChar char="•"/>
            </a:pPr>
            <a:r>
              <a:rPr lang="en-US" sz="2200" dirty="0">
                <a:solidFill>
                  <a:srgbClr val="008080"/>
                </a:solidFill>
              </a:rPr>
              <a:t>Once the total amount is calculated, simply divide it by the total number of transports to arrive at an average increase in the price of a transport, which amounts to $58.38.</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38</a:t>
            </a:fld>
            <a:endParaRPr lang="en-US" dirty="0">
              <a:solidFill>
                <a:prstClr val="black">
                  <a:tint val="75000"/>
                </a:prstClr>
              </a:solidFill>
            </a:endParaRPr>
          </a:p>
        </p:txBody>
      </p:sp>
    </p:spTree>
    <p:extLst>
      <p:ext uri="{BB962C8B-B14F-4D97-AF65-F5344CB8AC3E}">
        <p14:creationId xmlns:p14="http://schemas.microsoft.com/office/powerpoint/2010/main" val="36935595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3: Estimate the Fiscal Impacts</a:t>
            </a:r>
          </a:p>
        </p:txBody>
      </p:sp>
      <p:graphicFrame>
        <p:nvGraphicFramePr>
          <p:cNvPr id="13" name="Content Placeholder 3"/>
          <p:cNvGraphicFramePr>
            <a:graphicFrameLocks noGrp="1"/>
          </p:cNvGraphicFramePr>
          <p:nvPr>
            <p:ph idx="1"/>
            <p:extLst>
              <p:ext uri="{D42A27DB-BD31-4B8C-83A1-F6EECF244321}">
                <p14:modId xmlns:p14="http://schemas.microsoft.com/office/powerpoint/2010/main" val="899547115"/>
              </p:ext>
            </p:extLst>
          </p:nvPr>
        </p:nvGraphicFramePr>
        <p:xfrm>
          <a:off x="609600" y="2249488"/>
          <a:ext cx="10972800" cy="3133769"/>
        </p:xfrm>
        <a:graphic>
          <a:graphicData uri="http://schemas.openxmlformats.org/drawingml/2006/table">
            <a:tbl>
              <a:tblPr firstRow="1" bandRow="1">
                <a:tableStyleId>{3B4B98B0-60AC-42C2-AFA5-B58CD77FA1E5}</a:tableStyleId>
              </a:tblPr>
              <a:tblGrid>
                <a:gridCol w="3904343">
                  <a:extLst>
                    <a:ext uri="{9D8B030D-6E8A-4147-A177-3AD203B41FA5}">
                      <a16:colId xmlns:a16="http://schemas.microsoft.com/office/drawing/2014/main" val="2797670338"/>
                    </a:ext>
                  </a:extLst>
                </a:gridCol>
                <a:gridCol w="2162628">
                  <a:extLst>
                    <a:ext uri="{9D8B030D-6E8A-4147-A177-3AD203B41FA5}">
                      <a16:colId xmlns:a16="http://schemas.microsoft.com/office/drawing/2014/main" val="831858961"/>
                    </a:ext>
                  </a:extLst>
                </a:gridCol>
                <a:gridCol w="2162629">
                  <a:extLst>
                    <a:ext uri="{9D8B030D-6E8A-4147-A177-3AD203B41FA5}">
                      <a16:colId xmlns:a16="http://schemas.microsoft.com/office/drawing/2014/main" val="928202722"/>
                    </a:ext>
                  </a:extLst>
                </a:gridCol>
                <a:gridCol w="2743200">
                  <a:extLst>
                    <a:ext uri="{9D8B030D-6E8A-4147-A177-3AD203B41FA5}">
                      <a16:colId xmlns:a16="http://schemas.microsoft.com/office/drawing/2014/main" val="380995466"/>
                    </a:ext>
                  </a:extLst>
                </a:gridCol>
              </a:tblGrid>
              <a:tr h="370840">
                <a:tc>
                  <a:txBody>
                    <a:bodyPr/>
                    <a:lstStyle/>
                    <a:p>
                      <a:pPr algn="ctr" fontAlgn="b"/>
                      <a:r>
                        <a:rPr lang="en-US" sz="2400" b="1" i="0" u="none" strike="noStrike" dirty="0">
                          <a:effectLst/>
                          <a:latin typeface="Arial" panose="020B0604020202020204" pitchFamily="34" charset="0"/>
                        </a:rPr>
                        <a:t>Type of Service</a:t>
                      </a:r>
                    </a:p>
                  </a:txBody>
                  <a:tcPr marL="9525" marR="9525" marT="9525" marB="0" anchor="b"/>
                </a:tc>
                <a:tc>
                  <a:txBody>
                    <a:bodyPr/>
                    <a:lstStyle/>
                    <a:p>
                      <a:pPr algn="ctr" fontAlgn="b"/>
                      <a:r>
                        <a:rPr lang="en-US" sz="2400" b="1" i="0" u="none" strike="noStrike">
                          <a:effectLst/>
                          <a:latin typeface="Arial" panose="020B0604020202020204" pitchFamily="34" charset="0"/>
                        </a:rPr>
                        <a:t>Rate Increase</a:t>
                      </a:r>
                    </a:p>
                  </a:txBody>
                  <a:tcPr marL="9525" marR="9525" marT="9525" marB="0" anchor="b"/>
                </a:tc>
                <a:tc>
                  <a:txBody>
                    <a:bodyPr/>
                    <a:lstStyle/>
                    <a:p>
                      <a:pPr algn="ctr" fontAlgn="b"/>
                      <a:r>
                        <a:rPr lang="en-US" sz="2400" b="1" i="0" u="none" strike="noStrike">
                          <a:effectLst/>
                          <a:latin typeface="Arial" panose="020B0604020202020204" pitchFamily="34" charset="0"/>
                        </a:rPr>
                        <a:t>2016 Counts</a:t>
                      </a:r>
                    </a:p>
                  </a:txBody>
                  <a:tcPr marL="9525" marR="9525" marT="9525" marB="0" anchor="b"/>
                </a:tc>
                <a:tc>
                  <a:txBody>
                    <a:bodyPr/>
                    <a:lstStyle/>
                    <a:p>
                      <a:pPr algn="ctr" fontAlgn="b"/>
                      <a:r>
                        <a:rPr lang="en-US" sz="2400" b="1" i="0" u="none" strike="noStrike" dirty="0">
                          <a:effectLst/>
                          <a:latin typeface="Arial" panose="020B0604020202020204" pitchFamily="34" charset="0"/>
                        </a:rPr>
                        <a:t>Total Increase</a:t>
                      </a:r>
                    </a:p>
                  </a:txBody>
                  <a:tcPr marL="9525" marR="9525" marT="9525" marB="0" anchor="b"/>
                </a:tc>
                <a:extLst>
                  <a:ext uri="{0D108BD9-81ED-4DB2-BD59-A6C34878D82A}">
                    <a16:rowId xmlns:a16="http://schemas.microsoft.com/office/drawing/2014/main" val="2949428964"/>
                  </a:ext>
                </a:extLst>
              </a:tr>
              <a:tr h="463867">
                <a:tc>
                  <a:txBody>
                    <a:bodyPr/>
                    <a:lstStyle/>
                    <a:p>
                      <a:pPr algn="l" fontAlgn="b"/>
                      <a:r>
                        <a:rPr lang="en-US" sz="2400" b="0" i="0" u="none" strike="noStrike" dirty="0">
                          <a:effectLst/>
                          <a:latin typeface="Arial" panose="020B0604020202020204" pitchFamily="34" charset="0"/>
                        </a:rPr>
                        <a:t>Ground ambulance</a:t>
                      </a:r>
                    </a:p>
                  </a:txBody>
                  <a:tcPr marL="9525" marR="9525" marT="9525" marB="0" anchor="ctr"/>
                </a:tc>
                <a:tc>
                  <a:txBody>
                    <a:bodyPr/>
                    <a:lstStyle/>
                    <a:p>
                      <a:pPr algn="ctr" fontAlgn="b"/>
                      <a:r>
                        <a:rPr lang="en-US" sz="2400" b="0" i="0" u="none" strike="noStrike" dirty="0">
                          <a:effectLst/>
                          <a:latin typeface="Arial" panose="020B0604020202020204" pitchFamily="34" charset="0"/>
                        </a:rPr>
                        <a:t>$41</a:t>
                      </a:r>
                    </a:p>
                  </a:txBody>
                  <a:tcPr marL="9525" marR="9525" marT="9525" marB="0" anchor="ctr"/>
                </a:tc>
                <a:tc>
                  <a:txBody>
                    <a:bodyPr/>
                    <a:lstStyle/>
                    <a:p>
                      <a:pPr algn="ctr" fontAlgn="b"/>
                      <a:r>
                        <a:rPr lang="en-US" sz="2400" b="0" i="0" u="none" strike="noStrike" dirty="0">
                          <a:effectLst/>
                          <a:latin typeface="Arial" panose="020B0604020202020204" pitchFamily="34" charset="0"/>
                        </a:rPr>
                        <a:t>132,467</a:t>
                      </a:r>
                    </a:p>
                  </a:txBody>
                  <a:tcPr marL="9525" marR="9525" marT="9525" marB="0" anchor="ctr"/>
                </a:tc>
                <a:tc>
                  <a:txBody>
                    <a:bodyPr/>
                    <a:lstStyle/>
                    <a:p>
                      <a:pPr algn="ctr" fontAlgn="b"/>
                      <a:r>
                        <a:rPr lang="en-US" sz="2400" b="0" i="0" u="none" strike="noStrike" dirty="0">
                          <a:effectLst/>
                          <a:latin typeface="Arial" panose="020B0604020202020204" pitchFamily="34" charset="0"/>
                        </a:rPr>
                        <a:t>$5,431,147</a:t>
                      </a:r>
                    </a:p>
                  </a:txBody>
                  <a:tcPr marL="9525" marR="9525" marT="9525" marB="0" anchor="ctr"/>
                </a:tc>
                <a:extLst>
                  <a:ext uri="{0D108BD9-81ED-4DB2-BD59-A6C34878D82A}">
                    <a16:rowId xmlns:a16="http://schemas.microsoft.com/office/drawing/2014/main" val="632465291"/>
                  </a:ext>
                </a:extLst>
              </a:tr>
              <a:tr h="857839">
                <a:tc>
                  <a:txBody>
                    <a:bodyPr/>
                    <a:lstStyle/>
                    <a:p>
                      <a:pPr algn="l" fontAlgn="b"/>
                      <a:r>
                        <a:rPr lang="en-US" sz="2400" b="0" i="0" u="none" strike="noStrike" dirty="0">
                          <a:effectLst/>
                          <a:latin typeface="Arial" panose="020B0604020202020204" pitchFamily="34" charset="0"/>
                        </a:rPr>
                        <a:t>Advanced EMT and EMT-IA ground ambulance</a:t>
                      </a:r>
                    </a:p>
                  </a:txBody>
                  <a:tcPr marL="9525" marR="9525" marT="9525" marB="0" anchor="ctr"/>
                </a:tc>
                <a:tc>
                  <a:txBody>
                    <a:bodyPr/>
                    <a:lstStyle/>
                    <a:p>
                      <a:pPr algn="ctr" fontAlgn="b"/>
                      <a:r>
                        <a:rPr lang="en-US" sz="2400" b="0" i="0" u="none" strike="noStrike" dirty="0">
                          <a:effectLst/>
                          <a:latin typeface="Arial" panose="020B0604020202020204" pitchFamily="34" charset="0"/>
                        </a:rPr>
                        <a:t>$54</a:t>
                      </a:r>
                    </a:p>
                  </a:txBody>
                  <a:tcPr marL="9525" marR="9525" marT="9525" marB="0" anchor="ctr"/>
                </a:tc>
                <a:tc>
                  <a:txBody>
                    <a:bodyPr/>
                    <a:lstStyle/>
                    <a:p>
                      <a:pPr algn="ctr" fontAlgn="b"/>
                      <a:r>
                        <a:rPr lang="en-US" sz="2400" b="0" i="0" u="none" strike="noStrike" dirty="0">
                          <a:effectLst/>
                          <a:latin typeface="Arial" panose="020B0604020202020204" pitchFamily="34" charset="0"/>
                        </a:rPr>
                        <a:t>17,139</a:t>
                      </a:r>
                    </a:p>
                  </a:txBody>
                  <a:tcPr marL="9525" marR="9525" marT="9525" marB="0" anchor="ctr"/>
                </a:tc>
                <a:tc>
                  <a:txBody>
                    <a:bodyPr/>
                    <a:lstStyle/>
                    <a:p>
                      <a:pPr algn="ctr" fontAlgn="b"/>
                      <a:r>
                        <a:rPr lang="en-US" sz="2400" b="0" i="0" u="none" strike="noStrike" dirty="0">
                          <a:effectLst/>
                          <a:latin typeface="Arial" panose="020B0604020202020204" pitchFamily="34" charset="0"/>
                        </a:rPr>
                        <a:t>$925,506</a:t>
                      </a:r>
                    </a:p>
                  </a:txBody>
                  <a:tcPr marL="9525" marR="9525" marT="9525" marB="0" anchor="ctr"/>
                </a:tc>
                <a:extLst>
                  <a:ext uri="{0D108BD9-81ED-4DB2-BD59-A6C34878D82A}">
                    <a16:rowId xmlns:a16="http://schemas.microsoft.com/office/drawing/2014/main" val="3679279415"/>
                  </a:ext>
                </a:extLst>
              </a:tr>
              <a:tr h="899886">
                <a:tc>
                  <a:txBody>
                    <a:bodyPr/>
                    <a:lstStyle/>
                    <a:p>
                      <a:pPr algn="l" fontAlgn="b"/>
                      <a:r>
                        <a:rPr lang="en-US" sz="2400" b="0" i="0" u="none" strike="noStrike">
                          <a:effectLst/>
                          <a:latin typeface="Arial" panose="020B0604020202020204" pitchFamily="34" charset="0"/>
                        </a:rPr>
                        <a:t>Paramedic ground ambulance</a:t>
                      </a:r>
                    </a:p>
                  </a:txBody>
                  <a:tcPr marL="9525" marR="9525" marT="9525" marB="0" anchor="ctr"/>
                </a:tc>
                <a:tc>
                  <a:txBody>
                    <a:bodyPr/>
                    <a:lstStyle/>
                    <a:p>
                      <a:pPr algn="ctr" fontAlgn="b"/>
                      <a:r>
                        <a:rPr lang="en-US" sz="2400" b="0" i="0" u="none" strike="noStrike" dirty="0">
                          <a:effectLst/>
                          <a:latin typeface="Arial" panose="020B0604020202020204" pitchFamily="34" charset="0"/>
                        </a:rPr>
                        <a:t>$79</a:t>
                      </a:r>
                    </a:p>
                  </a:txBody>
                  <a:tcPr marL="9525" marR="9525" marT="9525" marB="0" anchor="ctr"/>
                </a:tc>
                <a:tc>
                  <a:txBody>
                    <a:bodyPr/>
                    <a:lstStyle/>
                    <a:p>
                      <a:pPr algn="ctr" fontAlgn="b"/>
                      <a:r>
                        <a:rPr lang="en-US" sz="2400" b="0" i="0" u="none" strike="noStrike" dirty="0">
                          <a:effectLst/>
                          <a:latin typeface="Arial" panose="020B0604020202020204" pitchFamily="34" charset="0"/>
                        </a:rPr>
                        <a:t>115,328</a:t>
                      </a:r>
                    </a:p>
                  </a:txBody>
                  <a:tcPr marL="9525" marR="9525" marT="9525" marB="0" anchor="ctr"/>
                </a:tc>
                <a:tc>
                  <a:txBody>
                    <a:bodyPr/>
                    <a:lstStyle/>
                    <a:p>
                      <a:pPr algn="ctr" fontAlgn="b"/>
                      <a:r>
                        <a:rPr lang="en-US" sz="2400" b="0" i="0" u="none" strike="noStrike" dirty="0">
                          <a:effectLst/>
                          <a:latin typeface="Arial" panose="020B0604020202020204" pitchFamily="34" charset="0"/>
                        </a:rPr>
                        <a:t>$9,110,912</a:t>
                      </a:r>
                    </a:p>
                  </a:txBody>
                  <a:tcPr marL="9525" marR="9525" marT="9525" marB="0" anchor="ctr"/>
                </a:tc>
                <a:extLst>
                  <a:ext uri="{0D108BD9-81ED-4DB2-BD59-A6C34878D82A}">
                    <a16:rowId xmlns:a16="http://schemas.microsoft.com/office/drawing/2014/main" val="195205949"/>
                  </a:ext>
                </a:extLst>
              </a:tr>
              <a:tr h="536892">
                <a:tc>
                  <a:txBody>
                    <a:bodyPr/>
                    <a:lstStyle/>
                    <a:p>
                      <a:pPr algn="l" fontAlgn="b"/>
                      <a:r>
                        <a:rPr lang="en-US" sz="2400" b="1" i="0" u="none" strike="noStrike" dirty="0">
                          <a:effectLst/>
                          <a:latin typeface="Arial" panose="020B0604020202020204" pitchFamily="34" charset="0"/>
                        </a:rPr>
                        <a:t>Total</a:t>
                      </a:r>
                    </a:p>
                  </a:txBody>
                  <a:tcPr marL="9525" marR="9525" marT="9525" marB="0" anchor="ctr"/>
                </a:tc>
                <a:tc>
                  <a:txBody>
                    <a:bodyPr/>
                    <a:lstStyle/>
                    <a:p>
                      <a:pPr algn="l" fontAlgn="b"/>
                      <a:endParaRPr lang="en-US" sz="2400" b="0" i="0" u="none" strike="noStrike" dirty="0">
                        <a:effectLst/>
                        <a:latin typeface="Arial" panose="020B0604020202020204" pitchFamily="34" charset="0"/>
                      </a:endParaRPr>
                    </a:p>
                  </a:txBody>
                  <a:tcPr marL="9525" marR="9525" marT="9525" marB="0" anchor="ctr"/>
                </a:tc>
                <a:tc>
                  <a:txBody>
                    <a:bodyPr/>
                    <a:lstStyle/>
                    <a:p>
                      <a:pPr algn="ctr" fontAlgn="b"/>
                      <a:r>
                        <a:rPr lang="en-US" sz="2400" b="1" i="0" u="none" strike="noStrike" dirty="0">
                          <a:effectLst/>
                          <a:latin typeface="Arial" panose="020B0604020202020204" pitchFamily="34" charset="0"/>
                        </a:rPr>
                        <a:t>264,934</a:t>
                      </a:r>
                    </a:p>
                  </a:txBody>
                  <a:tcPr marL="9525" marR="9525" marT="9525" marB="0" anchor="ctr"/>
                </a:tc>
                <a:tc>
                  <a:txBody>
                    <a:bodyPr/>
                    <a:lstStyle/>
                    <a:p>
                      <a:pPr algn="ctr" fontAlgn="b"/>
                      <a:r>
                        <a:rPr lang="en-US" sz="2400" b="1" i="0" u="none" strike="noStrike" dirty="0">
                          <a:effectLst/>
                          <a:latin typeface="Arial" panose="020B0604020202020204" pitchFamily="34" charset="0"/>
                        </a:rPr>
                        <a:t>$15,467,565</a:t>
                      </a:r>
                    </a:p>
                  </a:txBody>
                  <a:tcPr marL="9525" marR="9525" marT="9525" marB="0" anchor="ctr"/>
                </a:tc>
                <a:extLst>
                  <a:ext uri="{0D108BD9-81ED-4DB2-BD59-A6C34878D82A}">
                    <a16:rowId xmlns:a16="http://schemas.microsoft.com/office/drawing/2014/main" val="2468455789"/>
                  </a:ext>
                </a:extLst>
              </a:tr>
            </a:tbl>
          </a:graphicData>
        </a:graphic>
      </p:graphicFrame>
      <p:sp>
        <p:nvSpPr>
          <p:cNvPr id="2" name="Slide Number Placeholder 1"/>
          <p:cNvSpPr>
            <a:spLocks noGrp="1"/>
          </p:cNvSpPr>
          <p:nvPr>
            <p:ph type="sldNum" sz="quarter" idx="12"/>
          </p:nvPr>
        </p:nvSpPr>
        <p:spPr/>
        <p:txBody>
          <a:bodyPr/>
          <a:lstStyle/>
          <a:p>
            <a:fld id="{53091032-50ED-7545-8810-6184BDE26ACF}" type="slidenum">
              <a:rPr lang="en-US" smtClean="0">
                <a:solidFill>
                  <a:prstClr val="black">
                    <a:tint val="75000"/>
                  </a:prstClr>
                </a:solidFill>
              </a:rPr>
              <a:pPr/>
              <a:t>39</a:t>
            </a:fld>
            <a:endParaRPr lang="en-US" dirty="0">
              <a:solidFill>
                <a:prstClr val="black">
                  <a:tint val="75000"/>
                </a:prstClr>
              </a:solidFill>
            </a:endParaRPr>
          </a:p>
        </p:txBody>
      </p:sp>
      <p:sp>
        <p:nvSpPr>
          <p:cNvPr id="14" name="TextBox 13"/>
          <p:cNvSpPr txBox="1"/>
          <p:nvPr/>
        </p:nvSpPr>
        <p:spPr>
          <a:xfrm>
            <a:off x="699002" y="5635613"/>
            <a:ext cx="10330196" cy="430887"/>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200" dirty="0">
                <a:solidFill>
                  <a:srgbClr val="008080"/>
                </a:solidFill>
              </a:rPr>
              <a:t> ( ($41 x 132,467) + ($54 x 17,139) + ($79 x 115,328) ) ÷ 264, 934 = $58.38</a:t>
            </a:r>
          </a:p>
        </p:txBody>
      </p:sp>
    </p:spTree>
    <p:extLst>
      <p:ext uri="{BB962C8B-B14F-4D97-AF65-F5344CB8AC3E}">
        <p14:creationId xmlns:p14="http://schemas.microsoft.com/office/powerpoint/2010/main" val="1323035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Steps</a:t>
            </a:r>
            <a:r>
              <a:rPr kumimoji="0" lang="en-US" sz="3200" b="1" i="0" u="none" strike="noStrike" kern="0" cap="none" spc="0" normalizeH="0" noProof="0" dirty="0">
                <a:ln>
                  <a:noFill/>
                </a:ln>
                <a:solidFill>
                  <a:srgbClr val="008080"/>
                </a:solidFill>
                <a:effectLst/>
                <a:uLnTx/>
                <a:uFillTx/>
                <a:latin typeface="Arial"/>
                <a:cs typeface="Arial"/>
                <a:sym typeface="Arial"/>
              </a:rPr>
              <a:t> in Conducting a Regulatory Impact Analysis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108543"/>
          </a:xfrm>
          <a:prstGeom prst="rect">
            <a:avLst/>
          </a:prstGeom>
          <a:noFill/>
        </p:spPr>
        <p:txBody>
          <a:bodyPr wrap="square" rtlCol="0">
            <a:spAutoFit/>
          </a:bodyPr>
          <a:lstStyle/>
          <a:p>
            <a:r>
              <a:rPr lang="en-US" sz="2800" dirty="0">
                <a:solidFill>
                  <a:srgbClr val="008080"/>
                </a:solidFill>
              </a:rPr>
              <a:t>The methodology and the examples will follow the same exact steps to illustrate how the methodology should be applied:</a:t>
            </a:r>
          </a:p>
          <a:p>
            <a:endParaRPr lang="en-US" sz="2800" dirty="0">
              <a:solidFill>
                <a:srgbClr val="008080"/>
              </a:solidFill>
            </a:endParaRPr>
          </a:p>
          <a:p>
            <a:pPr marL="342900" indent="-342900">
              <a:buFont typeface="+mj-lt"/>
              <a:buAutoNum type="arabicPeriod"/>
            </a:pPr>
            <a:r>
              <a:rPr lang="en-US" sz="2800" b="1" dirty="0">
                <a:solidFill>
                  <a:srgbClr val="008080"/>
                </a:solidFill>
              </a:rPr>
              <a:t>Identify affected parties and the impacts</a:t>
            </a:r>
          </a:p>
          <a:p>
            <a:pPr marL="342900" indent="-342900">
              <a:buFont typeface="+mj-lt"/>
              <a:buAutoNum type="arabicPeriod"/>
            </a:pPr>
            <a:r>
              <a:rPr lang="en-US" sz="2800" b="1" dirty="0">
                <a:solidFill>
                  <a:srgbClr val="008080"/>
                </a:solidFill>
              </a:rPr>
              <a:t>Count the number of individuals in each affected party</a:t>
            </a:r>
          </a:p>
          <a:p>
            <a:pPr marL="342900" indent="-342900">
              <a:buFont typeface="+mj-lt"/>
              <a:buAutoNum type="arabicPeriod"/>
            </a:pPr>
            <a:r>
              <a:rPr lang="en-US" sz="2800" b="1" dirty="0">
                <a:solidFill>
                  <a:srgbClr val="008080"/>
                </a:solidFill>
              </a:rPr>
              <a:t>Measure the fiscal impacts</a:t>
            </a:r>
          </a:p>
          <a:p>
            <a:pPr marL="342900" indent="-342900">
              <a:buFont typeface="+mj-lt"/>
              <a:buAutoNum type="arabicPeriod"/>
            </a:pPr>
            <a:r>
              <a:rPr lang="en-US" sz="2800" b="1" dirty="0">
                <a:solidFill>
                  <a:srgbClr val="008080"/>
                </a:solidFill>
              </a:rPr>
              <a:t>Record the required information</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4192406435"/>
      </p:ext>
    </p:extLst>
  </p:cSld>
  <p:clrMapOvr>
    <a:masterClrMapping/>
  </p:clrMapOvr>
  <mc:AlternateContent xmlns:mc="http://schemas.openxmlformats.org/markup-compatibility/2006" xmlns:p14="http://schemas.microsoft.com/office/powerpoint/2010/main">
    <mc:Choice Requires="p14">
      <p:transition spd="slow" p14:dur="2000" advTm="3938"/>
    </mc:Choice>
    <mc:Fallback xmlns="">
      <p:transition spd="slow" advTm="3938"/>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3: Estimate the Fiscal Impacts</a:t>
            </a:r>
          </a:p>
        </p:txBody>
      </p:sp>
      <p:sp>
        <p:nvSpPr>
          <p:cNvPr id="2" name="TextBox 1"/>
          <p:cNvSpPr txBox="1"/>
          <p:nvPr/>
        </p:nvSpPr>
        <p:spPr>
          <a:xfrm>
            <a:off x="863335" y="1946618"/>
            <a:ext cx="10330196" cy="4231928"/>
          </a:xfrm>
          <a:prstGeom prst="rect">
            <a:avLst/>
          </a:prstGeom>
          <a:noFill/>
        </p:spPr>
        <p:txBody>
          <a:bodyPr wrap="square" rtlCol="0">
            <a:spAutoFit/>
          </a:bodyPr>
          <a:lstStyle/>
          <a:p>
            <a:pPr marL="342900" indent="-342900">
              <a:buFont typeface="Arial" panose="020B0604020202020204" pitchFamily="34" charset="0"/>
              <a:buChar char="•"/>
            </a:pPr>
            <a:r>
              <a:rPr lang="en-US" sz="2200" dirty="0">
                <a:solidFill>
                  <a:srgbClr val="008080"/>
                </a:solidFill>
              </a:rPr>
              <a:t>After deriving the average fiscal impact per transport, the impact must be allocated to the ambulance companies in the different parties (local government, small and non-small business).</a:t>
            </a:r>
          </a:p>
          <a:p>
            <a:endParaRPr lang="en-US" sz="900" dirty="0">
              <a:solidFill>
                <a:srgbClr val="008080"/>
              </a:solidFill>
            </a:endParaRPr>
          </a:p>
          <a:p>
            <a:pPr marL="342900" indent="-342900">
              <a:buFont typeface="Arial" panose="020B0604020202020204" pitchFamily="34" charset="0"/>
              <a:buChar char="•"/>
            </a:pPr>
            <a:r>
              <a:rPr lang="en-US" sz="2200" dirty="0">
                <a:solidFill>
                  <a:srgbClr val="008080"/>
                </a:solidFill>
              </a:rPr>
              <a:t>From the </a:t>
            </a:r>
            <a:r>
              <a:rPr lang="en-US" sz="2200" dirty="0" err="1">
                <a:solidFill>
                  <a:srgbClr val="008080"/>
                </a:solidFill>
              </a:rPr>
              <a:t>FirmFind</a:t>
            </a:r>
            <a:r>
              <a:rPr lang="en-US" sz="2200" dirty="0">
                <a:solidFill>
                  <a:srgbClr val="008080"/>
                </a:solidFill>
              </a:rPr>
              <a:t> data downloaded earlier in this example, employment ranges are provided for each company. Take the mid-point of this range as an approximation of the company’s size. Then calculate the percentage of employment in small businesses, non-small businesses, and local government.</a:t>
            </a:r>
          </a:p>
          <a:p>
            <a:endParaRPr lang="en-US" sz="900" dirty="0">
              <a:solidFill>
                <a:srgbClr val="008080"/>
              </a:solidFill>
            </a:endParaRPr>
          </a:p>
          <a:p>
            <a:pPr marL="342900" indent="-342900">
              <a:buFont typeface="Arial" panose="020B0604020202020204" pitchFamily="34" charset="0"/>
              <a:buChar char="•"/>
            </a:pPr>
            <a:r>
              <a:rPr lang="en-US" sz="2200" dirty="0">
                <a:solidFill>
                  <a:srgbClr val="008080"/>
                </a:solidFill>
              </a:rPr>
              <a:t>The employment size is used to approximate the number of transports each group performs in a year. Multiply by the average price increase of transports and those will be the direct fiscal benefits to each group.</a:t>
            </a:r>
          </a:p>
          <a:p>
            <a:endParaRPr lang="en-US" sz="900" dirty="0">
              <a:solidFill>
                <a:srgbClr val="008080"/>
              </a:solidFill>
            </a:endParaRPr>
          </a:p>
          <a:p>
            <a:pPr marL="342900" indent="-342900">
              <a:buFont typeface="Arial" panose="020B0604020202020204" pitchFamily="34" charset="0"/>
              <a:buChar char="•"/>
            </a:pPr>
            <a:r>
              <a:rPr lang="en-US" sz="2200" dirty="0">
                <a:solidFill>
                  <a:srgbClr val="008080"/>
                </a:solidFill>
              </a:rPr>
              <a:t>The calculations are represented in the table on the next slide.</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40</a:t>
            </a:fld>
            <a:endParaRPr lang="en-US" dirty="0">
              <a:solidFill>
                <a:prstClr val="black">
                  <a:tint val="75000"/>
                </a:prstClr>
              </a:solidFill>
            </a:endParaRPr>
          </a:p>
        </p:txBody>
      </p:sp>
    </p:spTree>
    <p:extLst>
      <p:ext uri="{BB962C8B-B14F-4D97-AF65-F5344CB8AC3E}">
        <p14:creationId xmlns:p14="http://schemas.microsoft.com/office/powerpoint/2010/main" val="1966281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3: Estimate the Fiscal Impacts</a:t>
            </a:r>
          </a:p>
        </p:txBody>
      </p:sp>
      <p:graphicFrame>
        <p:nvGraphicFramePr>
          <p:cNvPr id="13" name="Content Placeholder 3"/>
          <p:cNvGraphicFramePr>
            <a:graphicFrameLocks noGrp="1"/>
          </p:cNvGraphicFramePr>
          <p:nvPr>
            <p:ph idx="1"/>
            <p:extLst>
              <p:ext uri="{D42A27DB-BD31-4B8C-83A1-F6EECF244321}">
                <p14:modId xmlns:p14="http://schemas.microsoft.com/office/powerpoint/2010/main" val="4207882954"/>
              </p:ext>
            </p:extLst>
          </p:nvPr>
        </p:nvGraphicFramePr>
        <p:xfrm>
          <a:off x="611124" y="2177415"/>
          <a:ext cx="10972800" cy="3734616"/>
        </p:xfrm>
        <a:graphic>
          <a:graphicData uri="http://schemas.openxmlformats.org/drawingml/2006/table">
            <a:tbl>
              <a:tblPr firstRow="1" bandRow="1">
                <a:tableStyleId>{3B4B98B0-60AC-42C2-AFA5-B58CD77FA1E5}</a:tableStyleId>
              </a:tblPr>
              <a:tblGrid>
                <a:gridCol w="2481943">
                  <a:extLst>
                    <a:ext uri="{9D8B030D-6E8A-4147-A177-3AD203B41FA5}">
                      <a16:colId xmlns:a16="http://schemas.microsoft.com/office/drawing/2014/main" val="3003303036"/>
                    </a:ext>
                  </a:extLst>
                </a:gridCol>
                <a:gridCol w="1175657">
                  <a:extLst>
                    <a:ext uri="{9D8B030D-6E8A-4147-A177-3AD203B41FA5}">
                      <a16:colId xmlns:a16="http://schemas.microsoft.com/office/drawing/2014/main" val="4199325310"/>
                    </a:ext>
                  </a:extLst>
                </a:gridCol>
                <a:gridCol w="1698171">
                  <a:extLst>
                    <a:ext uri="{9D8B030D-6E8A-4147-A177-3AD203B41FA5}">
                      <a16:colId xmlns:a16="http://schemas.microsoft.com/office/drawing/2014/main" val="37590019"/>
                    </a:ext>
                  </a:extLst>
                </a:gridCol>
                <a:gridCol w="1524000">
                  <a:extLst>
                    <a:ext uri="{9D8B030D-6E8A-4147-A177-3AD203B41FA5}">
                      <a16:colId xmlns:a16="http://schemas.microsoft.com/office/drawing/2014/main" val="3651221722"/>
                    </a:ext>
                  </a:extLst>
                </a:gridCol>
                <a:gridCol w="1799772">
                  <a:extLst>
                    <a:ext uri="{9D8B030D-6E8A-4147-A177-3AD203B41FA5}">
                      <a16:colId xmlns:a16="http://schemas.microsoft.com/office/drawing/2014/main" val="1371699508"/>
                    </a:ext>
                  </a:extLst>
                </a:gridCol>
                <a:gridCol w="2293257">
                  <a:extLst>
                    <a:ext uri="{9D8B030D-6E8A-4147-A177-3AD203B41FA5}">
                      <a16:colId xmlns:a16="http://schemas.microsoft.com/office/drawing/2014/main" val="152364902"/>
                    </a:ext>
                  </a:extLst>
                </a:gridCol>
              </a:tblGrid>
              <a:tr h="370840">
                <a:tc>
                  <a:txBody>
                    <a:bodyPr/>
                    <a:lstStyle/>
                    <a:p>
                      <a:pPr algn="ctr" fontAlgn="b"/>
                      <a:r>
                        <a:rPr lang="en-US" sz="2400" b="1" i="0" u="none" strike="noStrike" dirty="0">
                          <a:effectLst/>
                          <a:latin typeface="Arial" panose="020B0604020202020204" pitchFamily="34" charset="0"/>
                        </a:rPr>
                        <a:t>Ambulance Companies</a:t>
                      </a:r>
                    </a:p>
                  </a:txBody>
                  <a:tcPr marL="9525" marR="9525" marT="9525" marB="0" anchor="b"/>
                </a:tc>
                <a:tc>
                  <a:txBody>
                    <a:bodyPr/>
                    <a:lstStyle/>
                    <a:p>
                      <a:pPr algn="ctr" fontAlgn="b"/>
                      <a:r>
                        <a:rPr lang="en-US" sz="2400" b="1" i="0" u="none" strike="noStrike" dirty="0">
                          <a:effectLst/>
                          <a:latin typeface="Arial" panose="020B0604020202020204" pitchFamily="34" charset="0"/>
                        </a:rPr>
                        <a:t>Counts</a:t>
                      </a:r>
                    </a:p>
                  </a:txBody>
                  <a:tcPr marL="9525" marR="9525" marT="9525" marB="0" anchor="b"/>
                </a:tc>
                <a:tc>
                  <a:txBody>
                    <a:bodyPr/>
                    <a:lstStyle/>
                    <a:p>
                      <a:pPr algn="ctr" fontAlgn="b"/>
                      <a:r>
                        <a:rPr lang="en-US" sz="2400" b="1" i="0" u="none" strike="noStrike" dirty="0">
                          <a:effectLst/>
                          <a:latin typeface="Arial" panose="020B0604020202020204" pitchFamily="34" charset="0"/>
                        </a:rPr>
                        <a:t>Employed</a:t>
                      </a:r>
                    </a:p>
                  </a:txBody>
                  <a:tcPr marL="9525" marR="9525" marT="9525" marB="0" anchor="b"/>
                </a:tc>
                <a:tc>
                  <a:txBody>
                    <a:bodyPr/>
                    <a:lstStyle/>
                    <a:p>
                      <a:pPr algn="ctr" fontAlgn="b"/>
                      <a:r>
                        <a:rPr lang="en-US" sz="2400" b="1" i="0" u="none" strike="noStrike">
                          <a:effectLst/>
                          <a:latin typeface="Arial" panose="020B0604020202020204" pitchFamily="34" charset="0"/>
                        </a:rPr>
                        <a:t>Percent of Total Emp</a:t>
                      </a:r>
                    </a:p>
                  </a:txBody>
                  <a:tcPr marL="9525" marR="9525" marT="9525" marB="0" anchor="b"/>
                </a:tc>
                <a:tc>
                  <a:txBody>
                    <a:bodyPr/>
                    <a:lstStyle/>
                    <a:p>
                      <a:pPr algn="ctr" fontAlgn="b"/>
                      <a:r>
                        <a:rPr lang="en-US" sz="2400" b="1" i="0" u="none" strike="noStrike">
                          <a:effectLst/>
                          <a:latin typeface="Arial" panose="020B0604020202020204" pitchFamily="34" charset="0"/>
                        </a:rPr>
                        <a:t>Transports</a:t>
                      </a:r>
                    </a:p>
                  </a:txBody>
                  <a:tcPr marL="9525" marR="9525" marT="9525" marB="0" anchor="b"/>
                </a:tc>
                <a:tc>
                  <a:txBody>
                    <a:bodyPr/>
                    <a:lstStyle/>
                    <a:p>
                      <a:pPr algn="ctr" fontAlgn="b"/>
                      <a:r>
                        <a:rPr lang="en-US" sz="2400" b="1" i="0" u="none" strike="noStrike" dirty="0">
                          <a:effectLst/>
                          <a:latin typeface="Arial" panose="020B0604020202020204" pitchFamily="34" charset="0"/>
                        </a:rPr>
                        <a:t>At $58.38</a:t>
                      </a:r>
                      <a:r>
                        <a:rPr lang="en-US" sz="2400" b="1" i="0" u="none" strike="noStrike" baseline="0" dirty="0">
                          <a:effectLst/>
                          <a:latin typeface="Arial" panose="020B0604020202020204" pitchFamily="34" charset="0"/>
                        </a:rPr>
                        <a:t> per </a:t>
                      </a:r>
                      <a:r>
                        <a:rPr lang="en-US" sz="2400" b="1" i="0" u="none" strike="noStrike" dirty="0">
                          <a:effectLst/>
                          <a:latin typeface="Arial" panose="020B0604020202020204" pitchFamily="34" charset="0"/>
                        </a:rPr>
                        <a:t>Transport</a:t>
                      </a:r>
                    </a:p>
                  </a:txBody>
                  <a:tcPr marL="9525" marR="9525" marT="9525" marB="0" anchor="b"/>
                </a:tc>
                <a:extLst>
                  <a:ext uri="{0D108BD9-81ED-4DB2-BD59-A6C34878D82A}">
                    <a16:rowId xmlns:a16="http://schemas.microsoft.com/office/drawing/2014/main" val="324203701"/>
                  </a:ext>
                </a:extLst>
              </a:tr>
              <a:tr h="370840">
                <a:tc>
                  <a:txBody>
                    <a:bodyPr/>
                    <a:lstStyle/>
                    <a:p>
                      <a:pPr algn="l" fontAlgn="b">
                        <a:lnSpc>
                          <a:spcPct val="150000"/>
                        </a:lnSpc>
                      </a:pPr>
                      <a:r>
                        <a:rPr lang="en-US" sz="2400" b="0" i="0" u="none" strike="noStrike">
                          <a:effectLst/>
                          <a:latin typeface="Arial" panose="020B0604020202020204" pitchFamily="34" charset="0"/>
                        </a:rPr>
                        <a:t>Non-Small Business</a:t>
                      </a:r>
                    </a:p>
                  </a:txBody>
                  <a:tcPr marL="9525" marR="9525" marT="9525" marB="0" anchor="ctr"/>
                </a:tc>
                <a:tc>
                  <a:txBody>
                    <a:bodyPr/>
                    <a:lstStyle/>
                    <a:p>
                      <a:pPr algn="ctr" fontAlgn="b">
                        <a:lnSpc>
                          <a:spcPct val="150000"/>
                        </a:lnSpc>
                      </a:pPr>
                      <a:r>
                        <a:rPr lang="en-US" sz="2400" b="0" i="0" u="none" strike="noStrike" dirty="0">
                          <a:effectLst/>
                          <a:latin typeface="Arial" panose="020B0604020202020204" pitchFamily="34" charset="0"/>
                        </a:rPr>
                        <a:t>1</a:t>
                      </a:r>
                    </a:p>
                  </a:txBody>
                  <a:tcPr marL="9525" marR="9525" marT="9525" marB="0" anchor="ctr"/>
                </a:tc>
                <a:tc>
                  <a:txBody>
                    <a:bodyPr/>
                    <a:lstStyle/>
                    <a:p>
                      <a:pPr algn="ctr" fontAlgn="b">
                        <a:lnSpc>
                          <a:spcPct val="150000"/>
                        </a:lnSpc>
                      </a:pPr>
                      <a:r>
                        <a:rPr lang="en-US" sz="2400" b="0" i="0" u="none" strike="noStrike" dirty="0">
                          <a:effectLst/>
                          <a:latin typeface="Arial" panose="020B0604020202020204" pitchFamily="34" charset="0"/>
                        </a:rPr>
                        <a:t>483</a:t>
                      </a:r>
                    </a:p>
                  </a:txBody>
                  <a:tcPr marL="9525" marR="9525" marT="9525" marB="0" anchor="ctr"/>
                </a:tc>
                <a:tc>
                  <a:txBody>
                    <a:bodyPr/>
                    <a:lstStyle/>
                    <a:p>
                      <a:pPr algn="ctr" fontAlgn="b">
                        <a:lnSpc>
                          <a:spcPct val="150000"/>
                        </a:lnSpc>
                      </a:pPr>
                      <a:r>
                        <a:rPr lang="en-US" sz="2400" b="0" i="0" u="none" strike="noStrike" dirty="0">
                          <a:effectLst/>
                          <a:latin typeface="Arial" panose="020B0604020202020204" pitchFamily="34" charset="0"/>
                        </a:rPr>
                        <a:t>43.6%</a:t>
                      </a:r>
                    </a:p>
                  </a:txBody>
                  <a:tcPr marL="9525" marR="9525" marT="9525" marB="0" anchor="ctr"/>
                </a:tc>
                <a:tc>
                  <a:txBody>
                    <a:bodyPr/>
                    <a:lstStyle/>
                    <a:p>
                      <a:pPr algn="ctr" fontAlgn="b">
                        <a:lnSpc>
                          <a:spcPct val="150000"/>
                        </a:lnSpc>
                      </a:pPr>
                      <a:r>
                        <a:rPr lang="en-US" sz="2400" b="0" i="0" u="none" strike="noStrike" dirty="0">
                          <a:effectLst/>
                          <a:latin typeface="Arial" panose="020B0604020202020204" pitchFamily="34" charset="0"/>
                        </a:rPr>
                        <a:t>      115,490 </a:t>
                      </a:r>
                    </a:p>
                  </a:txBody>
                  <a:tcPr marL="9525" marR="9525" marT="9525" marB="0" anchor="ctr"/>
                </a:tc>
                <a:tc>
                  <a:txBody>
                    <a:bodyPr/>
                    <a:lstStyle/>
                    <a:p>
                      <a:pPr algn="ctr" fontAlgn="b">
                        <a:lnSpc>
                          <a:spcPct val="150000"/>
                        </a:lnSpc>
                      </a:pPr>
                      <a:r>
                        <a:rPr lang="en-US" sz="2400" b="0" i="0" u="none" strike="noStrike" dirty="0">
                          <a:effectLst/>
                          <a:latin typeface="Arial" panose="020B0604020202020204" pitchFamily="34" charset="0"/>
                        </a:rPr>
                        <a:t>$6,742,316</a:t>
                      </a:r>
                    </a:p>
                  </a:txBody>
                  <a:tcPr marL="9525" marR="9525" marT="9525" marB="0" anchor="ctr"/>
                </a:tc>
                <a:extLst>
                  <a:ext uri="{0D108BD9-81ED-4DB2-BD59-A6C34878D82A}">
                    <a16:rowId xmlns:a16="http://schemas.microsoft.com/office/drawing/2014/main" val="2167442579"/>
                  </a:ext>
                </a:extLst>
              </a:tr>
              <a:tr h="370840">
                <a:tc>
                  <a:txBody>
                    <a:bodyPr/>
                    <a:lstStyle/>
                    <a:p>
                      <a:pPr algn="l" fontAlgn="b">
                        <a:lnSpc>
                          <a:spcPct val="150000"/>
                        </a:lnSpc>
                      </a:pPr>
                      <a:r>
                        <a:rPr lang="en-US" sz="2400" b="0" i="0" u="none" strike="noStrike">
                          <a:effectLst/>
                          <a:latin typeface="Arial" panose="020B0604020202020204" pitchFamily="34" charset="0"/>
                        </a:rPr>
                        <a:t>Small Business</a:t>
                      </a:r>
                    </a:p>
                  </a:txBody>
                  <a:tcPr marL="9525" marR="9525" marT="9525" marB="0" anchor="ctr"/>
                </a:tc>
                <a:tc>
                  <a:txBody>
                    <a:bodyPr/>
                    <a:lstStyle/>
                    <a:p>
                      <a:pPr algn="ctr" fontAlgn="b">
                        <a:lnSpc>
                          <a:spcPct val="150000"/>
                        </a:lnSpc>
                      </a:pPr>
                      <a:r>
                        <a:rPr lang="en-US" sz="2400" b="0" i="0" u="none" strike="noStrike" dirty="0">
                          <a:effectLst/>
                          <a:latin typeface="Arial" panose="020B0604020202020204" pitchFamily="34" charset="0"/>
                        </a:rPr>
                        <a:t>5</a:t>
                      </a:r>
                    </a:p>
                  </a:txBody>
                  <a:tcPr marL="9525" marR="9525" marT="9525" marB="0" anchor="ctr"/>
                </a:tc>
                <a:tc>
                  <a:txBody>
                    <a:bodyPr/>
                    <a:lstStyle/>
                    <a:p>
                      <a:pPr algn="ctr" fontAlgn="b">
                        <a:lnSpc>
                          <a:spcPct val="150000"/>
                        </a:lnSpc>
                      </a:pPr>
                      <a:r>
                        <a:rPr lang="en-US" sz="2400" b="0" i="0" u="none" strike="noStrike" dirty="0">
                          <a:effectLst/>
                          <a:latin typeface="Arial" panose="020B0604020202020204" pitchFamily="34" charset="0"/>
                        </a:rPr>
                        <a:t>95</a:t>
                      </a:r>
                    </a:p>
                  </a:txBody>
                  <a:tcPr marL="9525" marR="9525" marT="9525" marB="0" anchor="ctr"/>
                </a:tc>
                <a:tc>
                  <a:txBody>
                    <a:bodyPr/>
                    <a:lstStyle/>
                    <a:p>
                      <a:pPr algn="ctr" fontAlgn="b">
                        <a:lnSpc>
                          <a:spcPct val="150000"/>
                        </a:lnSpc>
                      </a:pPr>
                      <a:r>
                        <a:rPr lang="en-US" sz="2400" b="0" i="0" u="none" strike="noStrike">
                          <a:effectLst/>
                          <a:latin typeface="Arial" panose="020B0604020202020204" pitchFamily="34" charset="0"/>
                        </a:rPr>
                        <a:t>8.6%</a:t>
                      </a:r>
                    </a:p>
                  </a:txBody>
                  <a:tcPr marL="9525" marR="9525" marT="9525" marB="0" anchor="ctr"/>
                </a:tc>
                <a:tc>
                  <a:txBody>
                    <a:bodyPr/>
                    <a:lstStyle/>
                    <a:p>
                      <a:pPr algn="ctr" fontAlgn="b">
                        <a:lnSpc>
                          <a:spcPct val="150000"/>
                        </a:lnSpc>
                      </a:pPr>
                      <a:r>
                        <a:rPr lang="en-US" sz="2400" b="0" i="0" u="none" strike="noStrike">
                          <a:effectLst/>
                          <a:latin typeface="Arial" panose="020B0604020202020204" pitchFamily="34" charset="0"/>
                        </a:rPr>
                        <a:t>       22,715 </a:t>
                      </a:r>
                    </a:p>
                  </a:txBody>
                  <a:tcPr marL="9525" marR="9525" marT="9525" marB="0" anchor="ctr"/>
                </a:tc>
                <a:tc>
                  <a:txBody>
                    <a:bodyPr/>
                    <a:lstStyle/>
                    <a:p>
                      <a:pPr algn="ctr" fontAlgn="b">
                        <a:lnSpc>
                          <a:spcPct val="150000"/>
                        </a:lnSpc>
                      </a:pPr>
                      <a:r>
                        <a:rPr lang="en-US" sz="2400" b="0" i="0" u="none" strike="noStrike" dirty="0">
                          <a:effectLst/>
                          <a:latin typeface="Arial" panose="020B0604020202020204" pitchFamily="34" charset="0"/>
                        </a:rPr>
                        <a:t>$1,326,128</a:t>
                      </a:r>
                    </a:p>
                  </a:txBody>
                  <a:tcPr marL="9525" marR="9525" marT="9525" marB="0" anchor="ctr"/>
                </a:tc>
                <a:extLst>
                  <a:ext uri="{0D108BD9-81ED-4DB2-BD59-A6C34878D82A}">
                    <a16:rowId xmlns:a16="http://schemas.microsoft.com/office/drawing/2014/main" val="1027445575"/>
                  </a:ext>
                </a:extLst>
              </a:tr>
              <a:tr h="370840">
                <a:tc>
                  <a:txBody>
                    <a:bodyPr/>
                    <a:lstStyle/>
                    <a:p>
                      <a:pPr algn="l" fontAlgn="b">
                        <a:lnSpc>
                          <a:spcPct val="150000"/>
                        </a:lnSpc>
                      </a:pPr>
                      <a:r>
                        <a:rPr lang="en-US" sz="2400" b="0" i="0" u="none" strike="noStrike" dirty="0">
                          <a:effectLst/>
                          <a:latin typeface="Arial" panose="020B0604020202020204" pitchFamily="34" charset="0"/>
                        </a:rPr>
                        <a:t>Local Government</a:t>
                      </a:r>
                    </a:p>
                  </a:txBody>
                  <a:tcPr marL="9525" marR="9525" marT="9525" marB="0" anchor="ctr"/>
                </a:tc>
                <a:tc>
                  <a:txBody>
                    <a:bodyPr/>
                    <a:lstStyle/>
                    <a:p>
                      <a:pPr algn="ctr" fontAlgn="b">
                        <a:lnSpc>
                          <a:spcPct val="150000"/>
                        </a:lnSpc>
                      </a:pPr>
                      <a:r>
                        <a:rPr lang="en-US" sz="2400" b="0" i="0" u="none" strike="noStrike">
                          <a:effectLst/>
                          <a:latin typeface="Arial" panose="020B0604020202020204" pitchFamily="34" charset="0"/>
                        </a:rPr>
                        <a:t>14</a:t>
                      </a:r>
                    </a:p>
                  </a:txBody>
                  <a:tcPr marL="9525" marR="9525" marT="9525" marB="0" anchor="ctr"/>
                </a:tc>
                <a:tc>
                  <a:txBody>
                    <a:bodyPr/>
                    <a:lstStyle/>
                    <a:p>
                      <a:pPr algn="ctr" fontAlgn="b">
                        <a:lnSpc>
                          <a:spcPct val="150000"/>
                        </a:lnSpc>
                      </a:pPr>
                      <a:r>
                        <a:rPr lang="en-US" sz="2400" b="0" i="0" u="none" strike="noStrike">
                          <a:effectLst/>
                          <a:latin typeface="Arial" panose="020B0604020202020204" pitchFamily="34" charset="0"/>
                        </a:rPr>
                        <a:t>530</a:t>
                      </a:r>
                    </a:p>
                  </a:txBody>
                  <a:tcPr marL="9525" marR="9525" marT="9525" marB="0" anchor="ctr"/>
                </a:tc>
                <a:tc>
                  <a:txBody>
                    <a:bodyPr/>
                    <a:lstStyle/>
                    <a:p>
                      <a:pPr algn="ctr" fontAlgn="b">
                        <a:lnSpc>
                          <a:spcPct val="150000"/>
                        </a:lnSpc>
                      </a:pPr>
                      <a:r>
                        <a:rPr lang="en-US" sz="2400" b="0" i="0" u="none" strike="noStrike">
                          <a:effectLst/>
                          <a:latin typeface="Arial" panose="020B0604020202020204" pitchFamily="34" charset="0"/>
                        </a:rPr>
                        <a:t>47.8%</a:t>
                      </a:r>
                    </a:p>
                  </a:txBody>
                  <a:tcPr marL="9525" marR="9525" marT="9525" marB="0" anchor="ctr"/>
                </a:tc>
                <a:tc>
                  <a:txBody>
                    <a:bodyPr/>
                    <a:lstStyle/>
                    <a:p>
                      <a:pPr algn="ctr" fontAlgn="b">
                        <a:lnSpc>
                          <a:spcPct val="150000"/>
                        </a:lnSpc>
                      </a:pPr>
                      <a:r>
                        <a:rPr lang="en-US" sz="2400" b="0" i="0" u="none" strike="noStrike">
                          <a:effectLst/>
                          <a:latin typeface="Arial" panose="020B0604020202020204" pitchFamily="34" charset="0"/>
                        </a:rPr>
                        <a:t>      126,728 </a:t>
                      </a:r>
                    </a:p>
                  </a:txBody>
                  <a:tcPr marL="9525" marR="9525" marT="9525" marB="0" anchor="ctr"/>
                </a:tc>
                <a:tc>
                  <a:txBody>
                    <a:bodyPr/>
                    <a:lstStyle/>
                    <a:p>
                      <a:pPr algn="ctr" fontAlgn="b">
                        <a:lnSpc>
                          <a:spcPct val="150000"/>
                        </a:lnSpc>
                      </a:pPr>
                      <a:r>
                        <a:rPr lang="en-US" sz="2400" b="0" i="0" u="none" strike="noStrike" dirty="0">
                          <a:effectLst/>
                          <a:latin typeface="Arial" panose="020B0604020202020204" pitchFamily="34" charset="0"/>
                        </a:rPr>
                        <a:t>$7,398,401</a:t>
                      </a:r>
                    </a:p>
                  </a:txBody>
                  <a:tcPr marL="9525" marR="9525" marT="9525" marB="0" anchor="ctr"/>
                </a:tc>
                <a:extLst>
                  <a:ext uri="{0D108BD9-81ED-4DB2-BD59-A6C34878D82A}">
                    <a16:rowId xmlns:a16="http://schemas.microsoft.com/office/drawing/2014/main" val="1752944343"/>
                  </a:ext>
                </a:extLst>
              </a:tr>
              <a:tr h="528501">
                <a:tc>
                  <a:txBody>
                    <a:bodyPr/>
                    <a:lstStyle/>
                    <a:p>
                      <a:pPr algn="l" fontAlgn="b">
                        <a:lnSpc>
                          <a:spcPct val="150000"/>
                        </a:lnSpc>
                      </a:pPr>
                      <a:r>
                        <a:rPr lang="en-US" sz="2400" b="1" i="0" u="none" strike="noStrike" dirty="0">
                          <a:effectLst/>
                          <a:latin typeface="Arial" panose="020B0604020202020204" pitchFamily="34" charset="0"/>
                        </a:rPr>
                        <a:t>Totals</a:t>
                      </a:r>
                    </a:p>
                  </a:txBody>
                  <a:tcPr marL="9525" marR="9525" marT="9525" marB="0" anchor="ctr"/>
                </a:tc>
                <a:tc>
                  <a:txBody>
                    <a:bodyPr/>
                    <a:lstStyle/>
                    <a:p>
                      <a:pPr algn="ctr" fontAlgn="b">
                        <a:lnSpc>
                          <a:spcPct val="150000"/>
                        </a:lnSpc>
                      </a:pPr>
                      <a:r>
                        <a:rPr lang="en-US" sz="2400" b="1" i="0" u="none" strike="noStrike">
                          <a:effectLst/>
                          <a:latin typeface="Arial" panose="020B0604020202020204" pitchFamily="34" charset="0"/>
                        </a:rPr>
                        <a:t>20</a:t>
                      </a:r>
                    </a:p>
                  </a:txBody>
                  <a:tcPr marL="9525" marR="9525" marT="9525" marB="0" anchor="ctr"/>
                </a:tc>
                <a:tc>
                  <a:txBody>
                    <a:bodyPr/>
                    <a:lstStyle/>
                    <a:p>
                      <a:pPr algn="ctr" fontAlgn="b">
                        <a:lnSpc>
                          <a:spcPct val="150000"/>
                        </a:lnSpc>
                      </a:pPr>
                      <a:r>
                        <a:rPr lang="en-US" sz="2400" b="1" i="0" u="none" strike="noStrike">
                          <a:effectLst/>
                          <a:latin typeface="Arial" panose="020B0604020202020204" pitchFamily="34" charset="0"/>
                        </a:rPr>
                        <a:t>1108</a:t>
                      </a:r>
                    </a:p>
                  </a:txBody>
                  <a:tcPr marL="9525" marR="9525" marT="9525" marB="0" anchor="ctr"/>
                </a:tc>
                <a:tc>
                  <a:txBody>
                    <a:bodyPr/>
                    <a:lstStyle/>
                    <a:p>
                      <a:pPr algn="ctr" fontAlgn="b">
                        <a:lnSpc>
                          <a:spcPct val="150000"/>
                        </a:lnSpc>
                      </a:pPr>
                      <a:r>
                        <a:rPr lang="en-US" sz="2400" b="1" i="0" u="none" strike="noStrike">
                          <a:effectLst/>
                          <a:latin typeface="Arial" panose="020B0604020202020204" pitchFamily="34" charset="0"/>
                        </a:rPr>
                        <a:t>100.0%</a:t>
                      </a:r>
                    </a:p>
                  </a:txBody>
                  <a:tcPr marL="9525" marR="9525" marT="9525" marB="0" anchor="ctr"/>
                </a:tc>
                <a:tc>
                  <a:txBody>
                    <a:bodyPr/>
                    <a:lstStyle/>
                    <a:p>
                      <a:pPr algn="ctr" fontAlgn="b">
                        <a:lnSpc>
                          <a:spcPct val="150000"/>
                        </a:lnSpc>
                      </a:pPr>
                      <a:r>
                        <a:rPr lang="en-US" sz="2400" b="1" i="0" u="none" strike="noStrike">
                          <a:effectLst/>
                          <a:latin typeface="Arial" panose="020B0604020202020204" pitchFamily="34" charset="0"/>
                        </a:rPr>
                        <a:t>      264,934 </a:t>
                      </a:r>
                    </a:p>
                  </a:txBody>
                  <a:tcPr marL="9525" marR="9525" marT="9525" marB="0" anchor="ctr"/>
                </a:tc>
                <a:tc>
                  <a:txBody>
                    <a:bodyPr/>
                    <a:lstStyle/>
                    <a:p>
                      <a:pPr algn="ctr" fontAlgn="b">
                        <a:lnSpc>
                          <a:spcPct val="150000"/>
                        </a:lnSpc>
                      </a:pPr>
                      <a:r>
                        <a:rPr lang="en-US" sz="2400" b="1" i="0" u="none" strike="noStrike" dirty="0">
                          <a:effectLst/>
                          <a:latin typeface="Arial" panose="020B0604020202020204" pitchFamily="34" charset="0"/>
                        </a:rPr>
                        <a:t>$15,466,846</a:t>
                      </a:r>
                    </a:p>
                  </a:txBody>
                  <a:tcPr marL="9525" marR="9525" marT="9525" marB="0" anchor="ctr"/>
                </a:tc>
                <a:extLst>
                  <a:ext uri="{0D108BD9-81ED-4DB2-BD59-A6C34878D82A}">
                    <a16:rowId xmlns:a16="http://schemas.microsoft.com/office/drawing/2014/main" val="4122387604"/>
                  </a:ext>
                </a:extLst>
              </a:tr>
            </a:tbl>
          </a:graphicData>
        </a:graphic>
      </p:graphicFrame>
      <p:sp>
        <p:nvSpPr>
          <p:cNvPr id="2" name="Slide Number Placeholder 1"/>
          <p:cNvSpPr>
            <a:spLocks noGrp="1"/>
          </p:cNvSpPr>
          <p:nvPr>
            <p:ph type="sldNum" sz="quarter" idx="12"/>
          </p:nvPr>
        </p:nvSpPr>
        <p:spPr/>
        <p:txBody>
          <a:bodyPr/>
          <a:lstStyle/>
          <a:p>
            <a:fld id="{53091032-50ED-7545-8810-6184BDE26ACF}" type="slidenum">
              <a:rPr lang="en-US" smtClean="0">
                <a:solidFill>
                  <a:prstClr val="black">
                    <a:tint val="75000"/>
                  </a:prstClr>
                </a:solidFill>
              </a:rPr>
              <a:pPr/>
              <a:t>41</a:t>
            </a:fld>
            <a:endParaRPr lang="en-US" dirty="0">
              <a:solidFill>
                <a:prstClr val="black">
                  <a:tint val="75000"/>
                </a:prstClr>
              </a:solidFill>
            </a:endParaRPr>
          </a:p>
        </p:txBody>
      </p:sp>
    </p:spTree>
    <p:extLst>
      <p:ext uri="{BB962C8B-B14F-4D97-AF65-F5344CB8AC3E}">
        <p14:creationId xmlns:p14="http://schemas.microsoft.com/office/powerpoint/2010/main" val="41263566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3: Estimate the Fiscal Impacts</a:t>
            </a:r>
          </a:p>
        </p:txBody>
      </p:sp>
      <p:sp>
        <p:nvSpPr>
          <p:cNvPr id="2" name="TextBox 1"/>
          <p:cNvSpPr txBox="1"/>
          <p:nvPr/>
        </p:nvSpPr>
        <p:spPr>
          <a:xfrm>
            <a:off x="863335" y="1946618"/>
            <a:ext cx="10330196" cy="3724096"/>
          </a:xfrm>
          <a:prstGeom prst="rect">
            <a:avLst/>
          </a:prstGeom>
          <a:noFill/>
        </p:spPr>
        <p:txBody>
          <a:bodyPr wrap="square" rtlCol="0">
            <a:spAutoFit/>
          </a:bodyPr>
          <a:lstStyle/>
          <a:p>
            <a:pPr marL="342900" indent="-342900">
              <a:buFont typeface="Arial" panose="020B0604020202020204" pitchFamily="34" charset="0"/>
              <a:buChar char="•"/>
            </a:pPr>
            <a:r>
              <a:rPr lang="en-US" sz="2200" dirty="0">
                <a:solidFill>
                  <a:srgbClr val="008080"/>
                </a:solidFill>
              </a:rPr>
              <a:t>Estimate the </a:t>
            </a:r>
            <a:r>
              <a:rPr lang="en-US" sz="2200" i="1" u="sng" dirty="0">
                <a:solidFill>
                  <a:srgbClr val="008080"/>
                </a:solidFill>
              </a:rPr>
              <a:t>indirect fiscal costs </a:t>
            </a:r>
            <a:r>
              <a:rPr lang="en-US" sz="2200" dirty="0">
                <a:solidFill>
                  <a:srgbClr val="008080"/>
                </a:solidFill>
              </a:rPr>
              <a:t>to transported individuals and health insurance companies.</a:t>
            </a:r>
          </a:p>
          <a:p>
            <a:endParaRPr lang="en-US" sz="2000" dirty="0">
              <a:solidFill>
                <a:srgbClr val="008080"/>
              </a:solidFill>
            </a:endParaRPr>
          </a:p>
          <a:p>
            <a:pPr marL="342900" indent="-342900">
              <a:buFont typeface="Arial" panose="020B0604020202020204" pitchFamily="34" charset="0"/>
              <a:buChar char="•"/>
            </a:pPr>
            <a:r>
              <a:rPr lang="en-US" sz="2200" dirty="0">
                <a:solidFill>
                  <a:srgbClr val="008080"/>
                </a:solidFill>
              </a:rPr>
              <a:t>From the previous calculations, the average indirect fiscal cost per transport is $58.38.</a:t>
            </a:r>
          </a:p>
          <a:p>
            <a:endParaRPr lang="en-US" sz="2000" dirty="0">
              <a:solidFill>
                <a:srgbClr val="008080"/>
              </a:solidFill>
            </a:endParaRPr>
          </a:p>
          <a:p>
            <a:pPr marL="342900" indent="-342900">
              <a:buFont typeface="Arial" panose="020B0604020202020204" pitchFamily="34" charset="0"/>
              <a:buChar char="•"/>
            </a:pPr>
            <a:r>
              <a:rPr lang="en-US" sz="2200" dirty="0">
                <a:solidFill>
                  <a:srgbClr val="008080"/>
                </a:solidFill>
              </a:rPr>
              <a:t>How many transported individuals have insurance? Are they high-deductible plans? What is the rate at which health insurance companies will cover a transport?</a:t>
            </a:r>
          </a:p>
          <a:p>
            <a:endParaRPr lang="en-US" sz="2000" dirty="0">
              <a:solidFill>
                <a:srgbClr val="008080"/>
              </a:solidFill>
            </a:endParaRPr>
          </a:p>
          <a:p>
            <a:pPr marL="342900" indent="-342900">
              <a:buFont typeface="Arial" panose="020B0604020202020204" pitchFamily="34" charset="0"/>
              <a:buChar char="•"/>
            </a:pPr>
            <a:r>
              <a:rPr lang="en-US" sz="2200" dirty="0">
                <a:solidFill>
                  <a:srgbClr val="008080"/>
                </a:solidFill>
              </a:rPr>
              <a:t>This appears to be a case of an </a:t>
            </a:r>
            <a:r>
              <a:rPr lang="en-US" sz="2200" b="1" dirty="0">
                <a:solidFill>
                  <a:srgbClr val="008080"/>
                </a:solidFill>
              </a:rPr>
              <a:t>inestimable fiscal impact</a:t>
            </a:r>
            <a:r>
              <a:rPr lang="en-US" sz="2200" dirty="0">
                <a:solidFill>
                  <a:srgbClr val="008080"/>
                </a:solidFill>
              </a:rPr>
              <a:t>. The cost of researching this issue seems likely to be unreasonably high. In this case, provide the average cost, the number of transports, and the total cost shared by both groups.</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42</a:t>
            </a:fld>
            <a:endParaRPr lang="en-US" dirty="0">
              <a:solidFill>
                <a:prstClr val="black">
                  <a:tint val="75000"/>
                </a:prstClr>
              </a:solidFill>
            </a:endParaRPr>
          </a:p>
        </p:txBody>
      </p:sp>
    </p:spTree>
    <p:extLst>
      <p:ext uri="{BB962C8B-B14F-4D97-AF65-F5344CB8AC3E}">
        <p14:creationId xmlns:p14="http://schemas.microsoft.com/office/powerpoint/2010/main" val="40813098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3: Estimate the Fiscal Impacts</a:t>
            </a:r>
          </a:p>
        </p:txBody>
      </p:sp>
      <p:sp>
        <p:nvSpPr>
          <p:cNvPr id="2" name="TextBox 1"/>
          <p:cNvSpPr txBox="1"/>
          <p:nvPr/>
        </p:nvSpPr>
        <p:spPr>
          <a:xfrm>
            <a:off x="863335" y="1946618"/>
            <a:ext cx="10330196" cy="3816429"/>
          </a:xfrm>
          <a:prstGeom prst="rect">
            <a:avLst/>
          </a:prstGeom>
          <a:noFill/>
        </p:spPr>
        <p:txBody>
          <a:bodyPr wrap="square" rtlCol="0">
            <a:spAutoFit/>
          </a:bodyPr>
          <a:lstStyle/>
          <a:p>
            <a:pPr marL="342900" indent="-342900">
              <a:buFont typeface="Arial" panose="020B0604020202020204" pitchFamily="34" charset="0"/>
              <a:buChar char="•"/>
            </a:pPr>
            <a:r>
              <a:rPr lang="en-US" sz="2200" dirty="0">
                <a:solidFill>
                  <a:srgbClr val="008080"/>
                </a:solidFill>
              </a:rPr>
              <a:t>Estimate the </a:t>
            </a:r>
            <a:r>
              <a:rPr lang="en-US" sz="2200" i="1" u="sng" dirty="0">
                <a:solidFill>
                  <a:srgbClr val="008080"/>
                </a:solidFill>
              </a:rPr>
              <a:t>indirect fiscal benefits </a:t>
            </a:r>
            <a:r>
              <a:rPr lang="en-US" sz="2200" dirty="0">
                <a:solidFill>
                  <a:srgbClr val="008080"/>
                </a:solidFill>
              </a:rPr>
              <a:t>to EMTs and paramedics and for the ambulance equipment, services, and sales businesses.</a:t>
            </a:r>
          </a:p>
          <a:p>
            <a:endParaRPr lang="en-US" sz="2200" dirty="0">
              <a:solidFill>
                <a:srgbClr val="008080"/>
              </a:solidFill>
            </a:endParaRPr>
          </a:p>
          <a:p>
            <a:pPr marL="342900" indent="-342900">
              <a:buFont typeface="Arial" panose="020B0604020202020204" pitchFamily="34" charset="0"/>
              <a:buChar char="•"/>
            </a:pPr>
            <a:r>
              <a:rPr lang="en-US" sz="2200" dirty="0">
                <a:solidFill>
                  <a:srgbClr val="008080"/>
                </a:solidFill>
              </a:rPr>
              <a:t>To estimate the benefits that these two groups would receive requires knowing how the increased revenue received by ambulance companies is divided among spending on EMTs, equipment, and retained earnings by private businesses.</a:t>
            </a:r>
          </a:p>
          <a:p>
            <a:endParaRPr lang="en-US" sz="2200" dirty="0">
              <a:solidFill>
                <a:srgbClr val="008080"/>
              </a:solidFill>
            </a:endParaRPr>
          </a:p>
          <a:p>
            <a:pPr marL="342900" indent="-342900">
              <a:buFont typeface="Arial" panose="020B0604020202020204" pitchFamily="34" charset="0"/>
              <a:buChar char="•"/>
            </a:pPr>
            <a:r>
              <a:rPr lang="en-US" sz="2200" dirty="0">
                <a:solidFill>
                  <a:srgbClr val="008080"/>
                </a:solidFill>
              </a:rPr>
              <a:t>Again, it appears that this is an inestimable fiscal impact. The research costs to acquire this data will likely be high. Private firms may be reluctant to reveal such information, which is another difficulty. Therefore, the best approach is to provide the information that is available and describe the likely benefits received by these groups.</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43</a:t>
            </a:fld>
            <a:endParaRPr lang="en-US" dirty="0">
              <a:solidFill>
                <a:prstClr val="black">
                  <a:tint val="75000"/>
                </a:prstClr>
              </a:solidFill>
            </a:endParaRPr>
          </a:p>
        </p:txBody>
      </p:sp>
    </p:spTree>
    <p:extLst>
      <p:ext uri="{BB962C8B-B14F-4D97-AF65-F5344CB8AC3E}">
        <p14:creationId xmlns:p14="http://schemas.microsoft.com/office/powerpoint/2010/main" val="39899627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 the Required</a:t>
            </a:r>
            <a:r>
              <a:rPr kumimoji="0" lang="en-US" sz="3200" b="1" i="0" u="none" strike="noStrike" kern="0" cap="none" spc="0" normalizeH="0" noProof="0" dirty="0">
                <a:ln>
                  <a:noFill/>
                </a:ln>
                <a:solidFill>
                  <a:srgbClr val="008080"/>
                </a:solidFill>
                <a:effectLst/>
                <a:uLnTx/>
                <a:uFillTx/>
                <a:latin typeface="Arial"/>
                <a:cs typeface="Arial"/>
                <a:sym typeface="Arial"/>
              </a:rPr>
              <a:t>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908762"/>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8080"/>
                </a:solidFill>
              </a:rPr>
              <a:t>5. Aggregate anticipated cost or savings to:</a:t>
            </a:r>
          </a:p>
          <a:p>
            <a:endParaRPr lang="en-US" sz="800" b="1" dirty="0">
              <a:solidFill>
                <a:srgbClr val="008080"/>
              </a:solidFill>
            </a:endParaRPr>
          </a:p>
          <a:p>
            <a:pPr marL="800100" lvl="1" indent="-342900">
              <a:buFont typeface="Arial" panose="020B0604020202020204" pitchFamily="34" charset="0"/>
              <a:buChar char="•"/>
            </a:pPr>
            <a:r>
              <a:rPr lang="en-US" sz="2400" b="1" dirty="0">
                <a:solidFill>
                  <a:srgbClr val="008080"/>
                </a:solidFill>
              </a:rPr>
              <a:t>A. State Budget: </a:t>
            </a:r>
            <a:r>
              <a:rPr lang="en-US" sz="2400" dirty="0">
                <a:solidFill>
                  <a:srgbClr val="008080"/>
                </a:solidFill>
              </a:rPr>
              <a:t>This rule is not expected to have any impacts on state government revenues or expenditures because the state does not own any ambulance companies and will not be an affected party.</a:t>
            </a:r>
            <a:endParaRPr lang="en-US" sz="800" dirty="0">
              <a:solidFill>
                <a:srgbClr val="008080"/>
              </a:solidFill>
            </a:endParaRPr>
          </a:p>
          <a:p>
            <a:pPr marL="800100" lvl="1" indent="-342900">
              <a:buFont typeface="Arial" panose="020B0604020202020204" pitchFamily="34" charset="0"/>
              <a:buChar char="•"/>
            </a:pPr>
            <a:r>
              <a:rPr lang="en-US" sz="2400" b="1" dirty="0">
                <a:solidFill>
                  <a:srgbClr val="008080"/>
                </a:solidFill>
              </a:rPr>
              <a:t>B. Local Government: </a:t>
            </a:r>
            <a:r>
              <a:rPr lang="en-US" sz="2400" dirty="0">
                <a:solidFill>
                  <a:srgbClr val="008080"/>
                </a:solidFill>
              </a:rPr>
              <a:t>Across the State of Utah, 14 local government agencies provide ambulance transport services. It is estimated these local government service providers supply 126,728 transports annually. With the average increase in transport rates estimated at $58.38, local governments are expected to receive an increase in revenues of approximately $7.4 million.</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44</a:t>
            </a:fld>
            <a:endParaRPr lang="en-US" dirty="0">
              <a:solidFill>
                <a:prstClr val="black">
                  <a:tint val="75000"/>
                </a:prstClr>
              </a:solidFill>
            </a:endParaRPr>
          </a:p>
        </p:txBody>
      </p:sp>
    </p:spTree>
    <p:extLst>
      <p:ext uri="{BB962C8B-B14F-4D97-AF65-F5344CB8AC3E}">
        <p14:creationId xmlns:p14="http://schemas.microsoft.com/office/powerpoint/2010/main" val="12201076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 the Required</a:t>
            </a:r>
            <a:r>
              <a:rPr kumimoji="0" lang="en-US" sz="3200" b="1" i="0" u="none" strike="noStrike" kern="0" cap="none" spc="0" normalizeH="0" noProof="0" dirty="0">
                <a:ln>
                  <a:noFill/>
                </a:ln>
                <a:solidFill>
                  <a:srgbClr val="008080"/>
                </a:solidFill>
                <a:effectLst/>
                <a:uLnTx/>
                <a:uFillTx/>
                <a:latin typeface="Arial"/>
                <a:cs typeface="Arial"/>
                <a:sym typeface="Arial"/>
              </a:rPr>
              <a:t>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031873"/>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rgbClr val="008080"/>
                </a:solidFill>
              </a:rPr>
              <a:t>5. Aggregate anticipated cost or savings to:</a:t>
            </a:r>
          </a:p>
          <a:p>
            <a:endParaRPr lang="en-US" sz="800" b="1" dirty="0">
              <a:solidFill>
                <a:srgbClr val="008080"/>
              </a:solidFill>
            </a:endParaRPr>
          </a:p>
          <a:p>
            <a:pPr marL="800100" lvl="1" indent="-342900">
              <a:buFont typeface="Arial" panose="020B0604020202020204" pitchFamily="34" charset="0"/>
              <a:buChar char="•"/>
            </a:pPr>
            <a:r>
              <a:rPr lang="en-US" sz="1900" b="1" dirty="0">
                <a:solidFill>
                  <a:srgbClr val="008080"/>
                </a:solidFill>
              </a:rPr>
              <a:t>C. Small Businesses: </a:t>
            </a:r>
            <a:r>
              <a:rPr lang="en-US" sz="1900" dirty="0">
                <a:solidFill>
                  <a:srgbClr val="008080"/>
                </a:solidFill>
              </a:rPr>
              <a:t>Only five small businesses in Utah provide ambulance transportation services (NAICS 621910). These five firms provide approximately 22,715 transports per year. With the increase in the average transport rate to $58.38, these small businesses will see a direct fiscal benefit in revenues of just over $1.3 million. Utah health insurance businesses (NAICS 524114) will experience an inestimable indirect fiscal cost, and 42 of these are small businesses. This is inestimable as the cost of researching this issue seems likely to be unreasonably high. Ambulance equipment, service, and sales (NAICS 336211 and 423110) are provided by two small businesses in Utah, and they are expected to receive an indirect fiscal benefit as ambulance companies buy more equipment and services. The precise fiscal cost to small health insurance businesses and the indirect revenues to ambulance equipment, service, and sales businesses cannot be estimated due to the unavailability of data and the high cost of conducting research to determine the estimates. </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45</a:t>
            </a:fld>
            <a:endParaRPr lang="en-US" dirty="0">
              <a:solidFill>
                <a:prstClr val="black">
                  <a:tint val="75000"/>
                </a:prstClr>
              </a:solidFill>
            </a:endParaRPr>
          </a:p>
        </p:txBody>
      </p:sp>
    </p:spTree>
    <p:extLst>
      <p:ext uri="{BB962C8B-B14F-4D97-AF65-F5344CB8AC3E}">
        <p14:creationId xmlns:p14="http://schemas.microsoft.com/office/powerpoint/2010/main" val="5417408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 the Required</a:t>
            </a:r>
            <a:r>
              <a:rPr kumimoji="0" lang="en-US" sz="3200" b="1" i="0" u="none" strike="noStrike" kern="0" cap="none" spc="0" normalizeH="0" noProof="0" dirty="0">
                <a:ln>
                  <a:noFill/>
                </a:ln>
                <a:solidFill>
                  <a:srgbClr val="008080"/>
                </a:solidFill>
                <a:effectLst/>
                <a:uLnTx/>
                <a:uFillTx/>
                <a:latin typeface="Arial"/>
                <a:cs typeface="Arial"/>
                <a:sym typeface="Arial"/>
              </a:rPr>
              <a:t>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2754600"/>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rgbClr val="008080"/>
                </a:solidFill>
              </a:rPr>
              <a:t>5. Aggregate anticipated cost or savings to:</a:t>
            </a:r>
          </a:p>
          <a:p>
            <a:endParaRPr lang="en-US" sz="800" b="1" dirty="0">
              <a:solidFill>
                <a:srgbClr val="008080"/>
              </a:solidFill>
            </a:endParaRPr>
          </a:p>
          <a:p>
            <a:pPr marL="800100" lvl="1" indent="-342900">
              <a:buFont typeface="Arial" panose="020B0604020202020204" pitchFamily="34" charset="0"/>
              <a:buChar char="•"/>
            </a:pPr>
            <a:r>
              <a:rPr lang="en-US" sz="1900" b="1" dirty="0">
                <a:solidFill>
                  <a:srgbClr val="008080"/>
                </a:solidFill>
              </a:rPr>
              <a:t>D. Non-small Businesses:</a:t>
            </a:r>
          </a:p>
          <a:p>
            <a:pPr marL="800100" lvl="1" indent="-342900">
              <a:buFont typeface="Arial" panose="020B0604020202020204" pitchFamily="34" charset="0"/>
              <a:buChar char="•"/>
            </a:pPr>
            <a:r>
              <a:rPr lang="en-US" dirty="0">
                <a:solidFill>
                  <a:srgbClr val="008080"/>
                </a:solidFill>
              </a:rPr>
              <a:t>There is one large business in the ambulance service industry (NAICS 621910) in Utah. That business accounts for an estimated $115,490 per year. At the average price increase per transport of $58.38, this business is expected to receive $6.7 million in increased revenues per year. There are eight large health insurance businesses (NAICS 524114) operating in Utah. These will experience a fiscal cost associated with increased transport prices. The full impact to these large businesses cannot be estimated as the necessary data is unavailable. It is estimated all of the costs and revenues associated with this rule will be ongoing.</a:t>
            </a:r>
            <a:endParaRPr lang="en-US" sz="19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46</a:t>
            </a:fld>
            <a:endParaRPr lang="en-US" dirty="0">
              <a:solidFill>
                <a:prstClr val="black">
                  <a:tint val="75000"/>
                </a:prstClr>
              </a:solidFill>
            </a:endParaRPr>
          </a:p>
        </p:txBody>
      </p:sp>
    </p:spTree>
    <p:extLst>
      <p:ext uri="{BB962C8B-B14F-4D97-AF65-F5344CB8AC3E}">
        <p14:creationId xmlns:p14="http://schemas.microsoft.com/office/powerpoint/2010/main" val="29037509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 the Required</a:t>
            </a:r>
            <a:r>
              <a:rPr kumimoji="0" lang="en-US" sz="3200" b="1" i="0" u="none" strike="noStrike" kern="0" cap="none" spc="0" normalizeH="0" noProof="0" dirty="0">
                <a:ln>
                  <a:noFill/>
                </a:ln>
                <a:solidFill>
                  <a:srgbClr val="008080"/>
                </a:solidFill>
                <a:effectLst/>
                <a:uLnTx/>
                <a:uFillTx/>
                <a:latin typeface="Arial"/>
                <a:cs typeface="Arial"/>
                <a:sym typeface="Arial"/>
              </a:rPr>
              <a:t>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416320"/>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8080"/>
                </a:solidFill>
              </a:rPr>
              <a:t>5. Aggregate anticipated cost or savings to:</a:t>
            </a:r>
          </a:p>
          <a:p>
            <a:pPr marL="800100" lvl="1" indent="-342900">
              <a:buFont typeface="Arial" panose="020B0604020202020204" pitchFamily="34" charset="0"/>
              <a:buChar char="•"/>
            </a:pPr>
            <a:endParaRPr lang="en-US" sz="800" b="1" dirty="0">
              <a:solidFill>
                <a:srgbClr val="008080"/>
              </a:solidFill>
            </a:endParaRPr>
          </a:p>
          <a:p>
            <a:pPr marL="800100" lvl="1" indent="-342900">
              <a:buFont typeface="Arial" panose="020B0604020202020204" pitchFamily="34" charset="0"/>
              <a:buChar char="•"/>
            </a:pPr>
            <a:r>
              <a:rPr lang="en-US" sz="2400" b="1" dirty="0">
                <a:solidFill>
                  <a:srgbClr val="008080"/>
                </a:solidFill>
              </a:rPr>
              <a:t>E. Other Persons: </a:t>
            </a:r>
            <a:r>
              <a:rPr lang="en-US" sz="2000" dirty="0">
                <a:solidFill>
                  <a:srgbClr val="008080"/>
                </a:solidFill>
              </a:rPr>
              <a:t>An estimated 264,934 individuals will be transported per year at an increased average cost of $58.38 per transport. The total indirect fiscal cost will be approximately $15.5 million per year. Transported individuals and health insurance companies will share the indirect fiscal costs depending on how many are insured and the nature of the insurance plans. As many as 1,860 EMTs and paramedic will likely experience an indirect fiscal benefit through increased wages as ambulance companies will have increased revenues. An exact estimate of the fiscal benefit to EMTs is not possible because the data necessary to determine how increased revenue for ambulance companies is allocated to labor, equipment, repairs, and retained earnings is not available.</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47</a:t>
            </a:fld>
            <a:endParaRPr lang="en-US" dirty="0">
              <a:solidFill>
                <a:prstClr val="black">
                  <a:tint val="75000"/>
                </a:prstClr>
              </a:solidFill>
            </a:endParaRPr>
          </a:p>
        </p:txBody>
      </p:sp>
    </p:spTree>
    <p:extLst>
      <p:ext uri="{BB962C8B-B14F-4D97-AF65-F5344CB8AC3E}">
        <p14:creationId xmlns:p14="http://schemas.microsoft.com/office/powerpoint/2010/main" val="14897504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 the Required</a:t>
            </a:r>
            <a:r>
              <a:rPr kumimoji="0" lang="en-US" sz="3200" b="1" i="0" u="none" strike="noStrike" kern="0" cap="none" spc="0" normalizeH="0" noProof="0" dirty="0">
                <a:ln>
                  <a:noFill/>
                </a:ln>
                <a:solidFill>
                  <a:srgbClr val="008080"/>
                </a:solidFill>
                <a:effectLst/>
                <a:uLnTx/>
                <a:uFillTx/>
                <a:latin typeface="Arial"/>
                <a:cs typeface="Arial"/>
                <a:sym typeface="Arial"/>
              </a:rPr>
              <a:t>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954107"/>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8080"/>
                </a:solidFill>
              </a:rPr>
              <a:t>5F. Compliance Costs for Affected Persons:</a:t>
            </a:r>
          </a:p>
          <a:p>
            <a:pPr marL="800100" lvl="1" indent="-342900">
              <a:buFont typeface="Arial" panose="020B0604020202020204" pitchFamily="34" charset="0"/>
              <a:buChar char="•"/>
            </a:pPr>
            <a:endParaRPr lang="en-US" sz="800" b="1" dirty="0">
              <a:solidFill>
                <a:srgbClr val="008080"/>
              </a:solidFill>
            </a:endParaRPr>
          </a:p>
          <a:p>
            <a:pPr marL="800100" lvl="1" indent="-342900">
              <a:buFont typeface="Arial" panose="020B0604020202020204" pitchFamily="34" charset="0"/>
              <a:buChar char="•"/>
            </a:pPr>
            <a:r>
              <a:rPr lang="en-US" sz="2400" b="1" dirty="0">
                <a:solidFill>
                  <a:srgbClr val="008080"/>
                </a:solidFill>
              </a:rPr>
              <a:t>F. </a:t>
            </a:r>
            <a:endParaRPr lang="en-US" sz="20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48</a:t>
            </a:fld>
            <a:endParaRPr lang="en-US" dirty="0">
              <a:solidFill>
                <a:prstClr val="black">
                  <a:tint val="75000"/>
                </a:prstClr>
              </a:solidFill>
            </a:endParaRPr>
          </a:p>
        </p:txBody>
      </p:sp>
    </p:spTree>
    <p:extLst>
      <p:ext uri="{BB962C8B-B14F-4D97-AF65-F5344CB8AC3E}">
        <p14:creationId xmlns:p14="http://schemas.microsoft.com/office/powerpoint/2010/main" val="26979447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 the Required</a:t>
            </a:r>
            <a:r>
              <a:rPr kumimoji="0" lang="en-US" sz="3200" b="1" i="0" u="none" strike="noStrike" kern="0" cap="none" spc="0" normalizeH="0" noProof="0" dirty="0">
                <a:ln>
                  <a:noFill/>
                </a:ln>
                <a:solidFill>
                  <a:srgbClr val="008080"/>
                </a:solidFill>
                <a:effectLst/>
                <a:uLnTx/>
                <a:uFillTx/>
                <a:latin typeface="Arial"/>
                <a:cs typeface="Arial"/>
                <a:sym typeface="Arial"/>
              </a:rPr>
              <a:t>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1323439"/>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8080"/>
                </a:solidFill>
              </a:rPr>
              <a:t>5G. Regulatory Impact Summary Table:</a:t>
            </a:r>
          </a:p>
          <a:p>
            <a:pPr marL="800100" lvl="1" indent="-342900">
              <a:buFont typeface="Arial" panose="020B0604020202020204" pitchFamily="34" charset="0"/>
              <a:buChar char="•"/>
            </a:pPr>
            <a:endParaRPr lang="en-US" sz="800" b="1" dirty="0">
              <a:solidFill>
                <a:srgbClr val="008080"/>
              </a:solidFill>
            </a:endParaRPr>
          </a:p>
          <a:p>
            <a:pPr marL="800100" lvl="1" indent="-342900">
              <a:buFont typeface="Arial" panose="020B0604020202020204" pitchFamily="34" charset="0"/>
              <a:buChar char="•"/>
            </a:pPr>
            <a:r>
              <a:rPr lang="en-US" sz="2400" b="1" dirty="0">
                <a:solidFill>
                  <a:srgbClr val="008080"/>
                </a:solidFill>
              </a:rPr>
              <a:t>Completion of the table with all one time and ongoing costs or benefits from the preceding sections.</a:t>
            </a:r>
            <a:endParaRPr lang="en-US" sz="20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49</a:t>
            </a:fld>
            <a:endParaRPr lang="en-US" dirty="0">
              <a:solidFill>
                <a:prstClr val="black">
                  <a:tint val="75000"/>
                </a:prstClr>
              </a:solidFill>
            </a:endParaRPr>
          </a:p>
        </p:txBody>
      </p:sp>
    </p:spTree>
    <p:extLst>
      <p:ext uri="{BB962C8B-B14F-4D97-AF65-F5344CB8AC3E}">
        <p14:creationId xmlns:p14="http://schemas.microsoft.com/office/powerpoint/2010/main" val="1649386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And remember… there is not one</a:t>
            </a:r>
            <a:r>
              <a:rPr kumimoji="0" lang="en-US" sz="3200" b="1" i="0" u="none" strike="noStrike" kern="0" cap="none" spc="0" normalizeH="0" noProof="0" dirty="0">
                <a:ln>
                  <a:noFill/>
                </a:ln>
                <a:solidFill>
                  <a:srgbClr val="008080"/>
                </a:solidFill>
                <a:effectLst/>
                <a:uLnTx/>
                <a:uFillTx/>
                <a:latin typeface="Arial"/>
                <a:cs typeface="Arial"/>
                <a:sym typeface="Arial"/>
              </a:rPr>
              <a:t> “right” answer.</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5711636" cy="4339650"/>
          </a:xfrm>
          <a:prstGeom prst="rect">
            <a:avLst/>
          </a:prstGeom>
          <a:noFill/>
        </p:spPr>
        <p:txBody>
          <a:bodyPr wrap="square" rtlCol="0">
            <a:spAutoFit/>
          </a:bodyPr>
          <a:lstStyle/>
          <a:p>
            <a:pPr marL="457200" indent="-457200">
              <a:buFont typeface="Arial" panose="020B0604020202020204" pitchFamily="34" charset="0"/>
              <a:buChar char="•"/>
            </a:pPr>
            <a:r>
              <a:rPr lang="en-US" sz="2200" dirty="0">
                <a:solidFill>
                  <a:srgbClr val="008080"/>
                </a:solidFill>
              </a:rPr>
              <a:t>This methodology is meant to be a dynamic tool that can be applied in a uniform way to analyze the various impacts of proposed rules</a:t>
            </a:r>
            <a:r>
              <a:rPr lang="en-US" sz="2600" dirty="0">
                <a:solidFill>
                  <a:srgbClr val="008080"/>
                </a:solidFill>
              </a:rPr>
              <a:t>.</a:t>
            </a:r>
          </a:p>
          <a:p>
            <a:endParaRPr lang="en-US" sz="1000" dirty="0">
              <a:solidFill>
                <a:srgbClr val="008080"/>
              </a:solidFill>
            </a:endParaRPr>
          </a:p>
          <a:p>
            <a:pPr marL="457200" indent="-457200">
              <a:buFont typeface="Arial" panose="020B0604020202020204" pitchFamily="34" charset="0"/>
              <a:buChar char="•"/>
            </a:pPr>
            <a:r>
              <a:rPr lang="en-US" sz="2200" dirty="0">
                <a:solidFill>
                  <a:srgbClr val="008080"/>
                </a:solidFill>
              </a:rPr>
              <a:t>Different people using this tool will likely come up with different answers given the same rule to analyze.</a:t>
            </a:r>
          </a:p>
          <a:p>
            <a:pPr marL="457200" indent="-457200">
              <a:buFont typeface="Arial" panose="020B0604020202020204" pitchFamily="34" charset="0"/>
              <a:buChar char="•"/>
            </a:pPr>
            <a:endParaRPr lang="en-US" sz="1000" dirty="0">
              <a:solidFill>
                <a:srgbClr val="008080"/>
              </a:solidFill>
            </a:endParaRPr>
          </a:p>
          <a:p>
            <a:pPr marL="457200" indent="-457200">
              <a:buFont typeface="Arial" panose="020B0604020202020204" pitchFamily="34" charset="0"/>
              <a:buChar char="•"/>
            </a:pPr>
            <a:r>
              <a:rPr lang="en-US" sz="2200" dirty="0">
                <a:solidFill>
                  <a:srgbClr val="008080"/>
                </a:solidFill>
              </a:rPr>
              <a:t>However, there are good, better, best, and also incorrect answers.</a:t>
            </a:r>
          </a:p>
          <a:p>
            <a:endParaRPr lang="en-US" sz="1000" dirty="0">
              <a:solidFill>
                <a:srgbClr val="008080"/>
              </a:solidFill>
            </a:endParaRPr>
          </a:p>
          <a:p>
            <a:pPr marL="457200" indent="-457200">
              <a:buFont typeface="Arial" panose="020B0604020202020204" pitchFamily="34" charset="0"/>
              <a:buChar char="•"/>
            </a:pPr>
            <a:r>
              <a:rPr lang="en-US" sz="2200" dirty="0">
                <a:solidFill>
                  <a:srgbClr val="008080"/>
                </a:solidFill>
              </a:rPr>
              <a:t>Ultimately, agencies must be able to defend their analyses. </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5</a:t>
            </a:fld>
            <a:endParaRPr lang="en-US" dirty="0">
              <a:solidFill>
                <a:prstClr val="black">
                  <a:tint val="75000"/>
                </a:prstClr>
              </a:solidFill>
            </a:endParaRPr>
          </a:p>
        </p:txBody>
      </p:sp>
      <p:pic>
        <p:nvPicPr>
          <p:cNvPr id="5122" name="Picture 2" descr="Image result for different answer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57019" y="2632659"/>
            <a:ext cx="4573464" cy="2286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9172009"/>
      </p:ext>
    </p:extLst>
  </p:cSld>
  <p:clrMapOvr>
    <a:masterClrMapping/>
  </p:clrMapOvr>
  <mc:AlternateContent xmlns:mc="http://schemas.openxmlformats.org/markup-compatibility/2006" xmlns:p14="http://schemas.microsoft.com/office/powerpoint/2010/main">
    <mc:Choice Requires="p14">
      <p:transition spd="slow" p14:dur="2000" advTm="3938"/>
    </mc:Choice>
    <mc:Fallback xmlns="">
      <p:transition spd="slow" advTm="3938"/>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1: Ambulance Rates</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 the Required</a:t>
            </a:r>
            <a:r>
              <a:rPr kumimoji="0" lang="en-US" sz="3200" b="1" i="0" u="none" strike="noStrike" kern="0" cap="none" spc="0" normalizeH="0" noProof="0" dirty="0">
                <a:ln>
                  <a:noFill/>
                </a:ln>
                <a:solidFill>
                  <a:srgbClr val="008080"/>
                </a:solidFill>
                <a:effectLst/>
                <a:uLnTx/>
                <a:uFillTx/>
                <a:latin typeface="Arial"/>
                <a:cs typeface="Arial"/>
                <a:sym typeface="Arial"/>
              </a:rPr>
              <a:t> Information</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785652"/>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8080"/>
                </a:solidFill>
              </a:rPr>
              <a:t>6. Department Head Comments</a:t>
            </a:r>
          </a:p>
          <a:p>
            <a:endParaRPr lang="en-US" sz="800" b="1" dirty="0">
              <a:solidFill>
                <a:srgbClr val="008080"/>
              </a:solidFill>
            </a:endParaRPr>
          </a:p>
          <a:p>
            <a:pPr marL="800100" lvl="1" indent="-342900">
              <a:buFont typeface="Arial" panose="020B0604020202020204" pitchFamily="34" charset="0"/>
              <a:buChar char="•"/>
            </a:pPr>
            <a:r>
              <a:rPr lang="en-US" sz="2400" b="1" dirty="0">
                <a:solidFill>
                  <a:srgbClr val="008080"/>
                </a:solidFill>
              </a:rPr>
              <a:t>A. Comments by the department head on the fiscal impact the rule may have on businesses: </a:t>
            </a:r>
            <a:r>
              <a:rPr lang="en-US" sz="2000" dirty="0">
                <a:solidFill>
                  <a:srgbClr val="008080"/>
                </a:solidFill>
              </a:rPr>
              <a:t>As for small businesses, 5 Utah ambulance transport providers will see increased revenues from the new rates. As many as 42 small health insurance businesses in Utah may incur increased costs. In addition, 2 small ambulance equipment, services and sales businesses will likely see increased revenue as ambulance transport provider use the additional revenue for labor and equipment costs. The details of these impacts on small business are provided above. Regarding non-small businesses, there is 1 large firm that provides ambulance transportation and that business will see an increase in revenues. Also, 8 non-small health insurance providers in Utah will experience increased fiscal costs. The details of these impacts on non-small businesses are described below.</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50</a:t>
            </a:fld>
            <a:endParaRPr lang="en-US" dirty="0">
              <a:solidFill>
                <a:prstClr val="black">
                  <a:tint val="75000"/>
                </a:prstClr>
              </a:solidFill>
            </a:endParaRPr>
          </a:p>
        </p:txBody>
      </p:sp>
    </p:spTree>
    <p:extLst>
      <p:ext uri="{BB962C8B-B14F-4D97-AF65-F5344CB8AC3E}">
        <p14:creationId xmlns:p14="http://schemas.microsoft.com/office/powerpoint/2010/main" val="23772603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1084825" y="1905000"/>
            <a:ext cx="10025397"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a:ln>
                  <a:noFill/>
                </a:ln>
                <a:solidFill>
                  <a:srgbClr val="008080"/>
                </a:solidFill>
                <a:effectLst/>
                <a:uLnTx/>
                <a:uFillTx/>
                <a:latin typeface="+mj-lt"/>
                <a:cs typeface="Arial"/>
                <a:sym typeface="Arial"/>
              </a:rPr>
              <a:t>Example No.</a:t>
            </a:r>
            <a:r>
              <a:rPr kumimoji="0" lang="en-US" sz="4400" b="1" i="0" u="none" strike="noStrike" kern="0" cap="none" spc="0" normalizeH="0" noProof="0" dirty="0">
                <a:ln>
                  <a:noFill/>
                </a:ln>
                <a:solidFill>
                  <a:srgbClr val="008080"/>
                </a:solidFill>
                <a:effectLst/>
                <a:uLnTx/>
                <a:uFillTx/>
                <a:latin typeface="+mj-lt"/>
                <a:cs typeface="Arial"/>
                <a:sym typeface="Arial"/>
              </a:rPr>
              <a:t> 2: R392-104 Feeding Disadvantages Groups</a:t>
            </a:r>
            <a:endParaRPr kumimoji="0" lang="en-US" sz="4400" b="1" i="0" u="none" strike="noStrike" kern="0" cap="none" spc="0" normalizeH="0" baseline="0" noProof="0" dirty="0">
              <a:ln>
                <a:noFill/>
              </a:ln>
              <a:solidFill>
                <a:srgbClr val="008080"/>
              </a:solidFill>
              <a:effectLst/>
              <a:uLnTx/>
              <a:uFillTx/>
              <a:latin typeface="+mj-lt"/>
              <a:cs typeface="Arial"/>
              <a:sym typeface="Arial"/>
            </a:endParaRPr>
          </a:p>
        </p:txBody>
      </p:sp>
      <p:sp>
        <p:nvSpPr>
          <p:cNvPr id="2" name="Slide Number Placeholder 1"/>
          <p:cNvSpPr>
            <a:spLocks noGrp="1"/>
          </p:cNvSpPr>
          <p:nvPr>
            <p:ph type="sldNum" sz="quarter" idx="12"/>
          </p:nvPr>
        </p:nvSpPr>
        <p:spPr/>
        <p:txBody>
          <a:bodyPr/>
          <a:lstStyle/>
          <a:p>
            <a:fld id="{53091032-50ED-7545-8810-6184BDE26ACF}" type="slidenum">
              <a:rPr lang="en-US" smtClean="0">
                <a:solidFill>
                  <a:prstClr val="black">
                    <a:tint val="75000"/>
                  </a:prstClr>
                </a:solidFill>
              </a:rPr>
              <a:pPr/>
              <a:t>51</a:t>
            </a:fld>
            <a:endParaRPr lang="en-US" dirty="0">
              <a:solidFill>
                <a:prstClr val="black">
                  <a:tint val="75000"/>
                </a:prstClr>
              </a:solidFill>
            </a:endParaRPr>
          </a:p>
        </p:txBody>
      </p:sp>
    </p:spTree>
    <p:extLst>
      <p:ext uri="{BB962C8B-B14F-4D97-AF65-F5344CB8AC3E}">
        <p14:creationId xmlns:p14="http://schemas.microsoft.com/office/powerpoint/2010/main" val="15448027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466913" cy="584775"/>
          </a:xfrm>
          <a:prstGeom prst="rect">
            <a:avLst/>
          </a:prstGeom>
          <a:noFill/>
        </p:spPr>
        <p:txBody>
          <a:bodyPr wrap="square" rtlCol="0">
            <a:spAutoFit/>
          </a:bodyPr>
          <a:lstStyle/>
          <a:p>
            <a:pPr lvl="0">
              <a:defRPr/>
            </a:pPr>
            <a:r>
              <a:rPr lang="en-US" sz="3200" b="1" kern="0" dirty="0">
                <a:solidFill>
                  <a:srgbClr val="008080"/>
                </a:solidFill>
                <a:latin typeface="Arial"/>
                <a:cs typeface="Arial"/>
                <a:sym typeface="Arial"/>
              </a:rPr>
              <a:t>Example 2: R392-104 Feeding Disadvantaged Groups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970318"/>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rgbClr val="008080"/>
                </a:solidFill>
              </a:rPr>
              <a:t>This was a “new rule” posted in the Utah State Bulletin in 2014 (No. 2014-14).</a:t>
            </a:r>
          </a:p>
          <a:p>
            <a:endParaRPr lang="en-US" sz="2800" dirty="0">
              <a:solidFill>
                <a:srgbClr val="008080"/>
              </a:solidFill>
            </a:endParaRPr>
          </a:p>
          <a:p>
            <a:pPr marL="457200" indent="-457200">
              <a:buFont typeface="Arial" panose="020B0604020202020204" pitchFamily="34" charset="0"/>
              <a:buChar char="•"/>
            </a:pPr>
            <a:r>
              <a:rPr lang="en-US" sz="2800" dirty="0">
                <a:solidFill>
                  <a:srgbClr val="008080"/>
                </a:solidFill>
              </a:rPr>
              <a:t>The rule eliminates the requirement for charitable organizations that their volunteers have food handler and/or food safety manager permits.</a:t>
            </a:r>
          </a:p>
          <a:p>
            <a:endParaRPr lang="en-US" sz="2800" dirty="0">
              <a:solidFill>
                <a:srgbClr val="008080"/>
              </a:solidFill>
            </a:endParaRPr>
          </a:p>
          <a:p>
            <a:pPr marL="457200" indent="-457200">
              <a:buFont typeface="Arial" panose="020B0604020202020204" pitchFamily="34" charset="0"/>
              <a:buChar char="•"/>
            </a:pPr>
            <a:r>
              <a:rPr lang="en-US" sz="2800" dirty="0">
                <a:solidFill>
                  <a:srgbClr val="008080"/>
                </a:solidFill>
              </a:rPr>
              <a:t>This example is useful for demonstrating </a:t>
            </a:r>
            <a:r>
              <a:rPr lang="en-US" sz="2800" i="1" u="sng" dirty="0">
                <a:solidFill>
                  <a:srgbClr val="008080"/>
                </a:solidFill>
              </a:rPr>
              <a:t>fiscal and non-fiscal impacts </a:t>
            </a:r>
            <a:r>
              <a:rPr lang="en-US" sz="2800" dirty="0">
                <a:solidFill>
                  <a:srgbClr val="008080"/>
                </a:solidFill>
              </a:rPr>
              <a:t>as well as </a:t>
            </a:r>
            <a:r>
              <a:rPr lang="en-US" sz="2800" i="1" u="sng" dirty="0">
                <a:solidFill>
                  <a:srgbClr val="008080"/>
                </a:solidFill>
              </a:rPr>
              <a:t>direct and indirect impacts</a:t>
            </a:r>
            <a:r>
              <a:rPr lang="en-US" sz="2800" dirty="0">
                <a:solidFill>
                  <a:srgbClr val="008080"/>
                </a:solidFill>
              </a:rPr>
              <a:t>.</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52</a:t>
            </a:fld>
            <a:endParaRPr lang="en-US" dirty="0">
              <a:solidFill>
                <a:prstClr val="black">
                  <a:tint val="75000"/>
                </a:prstClr>
              </a:solidFill>
            </a:endParaRPr>
          </a:p>
        </p:txBody>
      </p:sp>
    </p:spTree>
    <p:extLst>
      <p:ext uri="{BB962C8B-B14F-4D97-AF65-F5344CB8AC3E}">
        <p14:creationId xmlns:p14="http://schemas.microsoft.com/office/powerpoint/2010/main" val="25669007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939540"/>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rgbClr val="008080"/>
                </a:solidFill>
              </a:rPr>
              <a:t>Begin by identifying the constrained party. In this case, the rule quite specifically focuses on </a:t>
            </a:r>
            <a:r>
              <a:rPr lang="en-US" sz="2000" b="1" dirty="0">
                <a:solidFill>
                  <a:srgbClr val="008080"/>
                </a:solidFill>
              </a:rPr>
              <a:t>charitable organizations (CO’s) </a:t>
            </a:r>
            <a:r>
              <a:rPr lang="en-US" sz="2000" dirty="0">
                <a:solidFill>
                  <a:srgbClr val="008080"/>
                </a:solidFill>
              </a:rPr>
              <a:t>as the constrained party because the rule allows them to use volunteers who have not obtained food handler or food safety manager permits. </a:t>
            </a:r>
          </a:p>
          <a:p>
            <a:endParaRPr lang="en-US" sz="1400" dirty="0">
              <a:solidFill>
                <a:srgbClr val="008080"/>
              </a:solidFill>
            </a:endParaRPr>
          </a:p>
          <a:p>
            <a:pPr marL="914400" lvl="1" indent="-457200">
              <a:buFont typeface="+mj-lt"/>
              <a:buAutoNum type="arabicPeriod"/>
            </a:pPr>
            <a:r>
              <a:rPr lang="en-US" sz="2000" dirty="0">
                <a:solidFill>
                  <a:srgbClr val="008080"/>
                </a:solidFill>
              </a:rPr>
              <a:t>Because CO’s are the constrained party and the transaction between CO’s and volunteers does not involve money, CO’s will experience a </a:t>
            </a:r>
            <a:r>
              <a:rPr lang="en-US" sz="2000" i="1" u="sng" dirty="0">
                <a:solidFill>
                  <a:srgbClr val="008080"/>
                </a:solidFill>
              </a:rPr>
              <a:t>direct non-fiscal benefit</a:t>
            </a:r>
            <a:r>
              <a:rPr lang="en-US" sz="2000" dirty="0">
                <a:solidFill>
                  <a:srgbClr val="008080"/>
                </a:solidFill>
              </a:rPr>
              <a:t>.</a:t>
            </a:r>
          </a:p>
          <a:p>
            <a:endParaRPr lang="en-US" sz="1400" dirty="0">
              <a:solidFill>
                <a:srgbClr val="008080"/>
              </a:solidFill>
            </a:endParaRPr>
          </a:p>
          <a:p>
            <a:pPr marL="457200" indent="-457200">
              <a:buFont typeface="Arial" panose="020B0604020202020204" pitchFamily="34" charset="0"/>
              <a:buChar char="•"/>
            </a:pPr>
            <a:r>
              <a:rPr lang="en-US" sz="2000" dirty="0">
                <a:solidFill>
                  <a:srgbClr val="008080"/>
                </a:solidFill>
              </a:rPr>
              <a:t>Next, consider those who are indirectly impacted starting with what charities supply. Charitable organizations supply meals to </a:t>
            </a:r>
            <a:r>
              <a:rPr lang="en-US" sz="2000" b="1" dirty="0">
                <a:solidFill>
                  <a:srgbClr val="008080"/>
                </a:solidFill>
              </a:rPr>
              <a:t>disadvantaged groups.</a:t>
            </a:r>
          </a:p>
          <a:p>
            <a:r>
              <a:rPr lang="en-US" sz="2000" b="1" dirty="0">
                <a:solidFill>
                  <a:srgbClr val="008080"/>
                </a:solidFill>
              </a:rPr>
              <a:t> </a:t>
            </a:r>
          </a:p>
          <a:p>
            <a:pPr marL="914400" lvl="1" indent="-457200">
              <a:buFont typeface="+mj-lt"/>
              <a:buAutoNum type="arabicPeriod"/>
            </a:pPr>
            <a:r>
              <a:rPr lang="en-US" sz="2000" dirty="0">
                <a:solidFill>
                  <a:srgbClr val="008080"/>
                </a:solidFill>
              </a:rPr>
              <a:t>Because CO’s will have easier access to volunteers, disadvantaged groups will likely receive more meals. Also, the transaction between disadvantaged groups and CO’s does not involve money, so disadvantaged groups will experience an </a:t>
            </a:r>
            <a:r>
              <a:rPr lang="en-US" sz="2000" i="1" u="sng" dirty="0">
                <a:solidFill>
                  <a:srgbClr val="008080"/>
                </a:solidFill>
              </a:rPr>
              <a:t>indirect non-fiscal benefit</a:t>
            </a:r>
            <a:r>
              <a:rPr lang="en-US" sz="2200" dirty="0">
                <a:solidFill>
                  <a:srgbClr val="008080"/>
                </a:solidFill>
              </a:rPr>
              <a:t>.</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53</a:t>
            </a:fld>
            <a:endParaRPr lang="en-US" dirty="0">
              <a:solidFill>
                <a:prstClr val="black">
                  <a:tint val="75000"/>
                </a:prstClr>
              </a:solidFill>
            </a:endParaRPr>
          </a:p>
        </p:txBody>
      </p:sp>
    </p:spTree>
    <p:extLst>
      <p:ext uri="{BB962C8B-B14F-4D97-AF65-F5344CB8AC3E}">
        <p14:creationId xmlns:p14="http://schemas.microsoft.com/office/powerpoint/2010/main" val="36747007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847207"/>
          </a:xfrm>
          <a:prstGeom prst="rect">
            <a:avLst/>
          </a:prstGeom>
          <a:noFill/>
        </p:spPr>
        <p:txBody>
          <a:bodyPr wrap="square" rtlCol="0">
            <a:spAutoFit/>
          </a:bodyPr>
          <a:lstStyle/>
          <a:p>
            <a:pPr marL="457200" indent="-457200">
              <a:buFont typeface="Arial" panose="020B0604020202020204" pitchFamily="34" charset="0"/>
              <a:buChar char="•"/>
            </a:pPr>
            <a:r>
              <a:rPr lang="en-US" sz="2400" dirty="0">
                <a:solidFill>
                  <a:srgbClr val="008080"/>
                </a:solidFill>
              </a:rPr>
              <a:t>Consider what charitable organizations demand from other parties. </a:t>
            </a:r>
          </a:p>
          <a:p>
            <a:endParaRPr lang="en-US" sz="1400" dirty="0">
              <a:solidFill>
                <a:srgbClr val="008080"/>
              </a:solidFill>
            </a:endParaRPr>
          </a:p>
          <a:p>
            <a:pPr marL="457200" indent="-457200">
              <a:buFont typeface="Arial" panose="020B0604020202020204" pitchFamily="34" charset="0"/>
              <a:buChar char="•"/>
            </a:pPr>
            <a:r>
              <a:rPr lang="en-US" sz="2400" dirty="0">
                <a:solidFill>
                  <a:srgbClr val="008080"/>
                </a:solidFill>
              </a:rPr>
              <a:t>While charitable organizations demand clothing, blankets, and cash donations to serve disadvantaged groups, it seems clear the rule won’t affect suppliers of those goods to charitable organizations. However, charitable organizations demand labor services from </a:t>
            </a:r>
            <a:r>
              <a:rPr lang="en-US" sz="2400" b="1" dirty="0">
                <a:solidFill>
                  <a:srgbClr val="008080"/>
                </a:solidFill>
              </a:rPr>
              <a:t>volunteers</a:t>
            </a:r>
            <a:r>
              <a:rPr lang="en-US" sz="2400" dirty="0">
                <a:solidFill>
                  <a:srgbClr val="008080"/>
                </a:solidFill>
              </a:rPr>
              <a:t> to serve meals to disadvantaged groups. </a:t>
            </a:r>
          </a:p>
          <a:p>
            <a:endParaRPr lang="en-US" sz="1400" dirty="0">
              <a:solidFill>
                <a:srgbClr val="008080"/>
              </a:solidFill>
            </a:endParaRPr>
          </a:p>
          <a:p>
            <a:pPr marL="971550" lvl="1" indent="-514350">
              <a:buFont typeface="+mj-lt"/>
              <a:buAutoNum type="arabicPeriod"/>
            </a:pPr>
            <a:r>
              <a:rPr lang="en-US" sz="2400" dirty="0">
                <a:solidFill>
                  <a:srgbClr val="008080"/>
                </a:solidFill>
              </a:rPr>
              <a:t>Because volunteers are not the constrained party and will not have to pay money to obtain food handler permits, volunteers will experience an </a:t>
            </a:r>
            <a:r>
              <a:rPr lang="en-US" sz="2400" i="1" u="sng" dirty="0">
                <a:solidFill>
                  <a:srgbClr val="008080"/>
                </a:solidFill>
              </a:rPr>
              <a:t>indirect fiscal benefit</a:t>
            </a:r>
            <a:r>
              <a:rPr lang="en-US" sz="2400" dirty="0">
                <a:solidFill>
                  <a:srgbClr val="008080"/>
                </a:solidFill>
              </a:rPr>
              <a:t>.</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54</a:t>
            </a:fld>
            <a:endParaRPr lang="en-US" dirty="0">
              <a:solidFill>
                <a:prstClr val="black">
                  <a:tint val="75000"/>
                </a:prstClr>
              </a:solidFill>
            </a:endParaRPr>
          </a:p>
        </p:txBody>
      </p:sp>
    </p:spTree>
    <p:extLst>
      <p:ext uri="{BB962C8B-B14F-4D97-AF65-F5344CB8AC3E}">
        <p14:creationId xmlns:p14="http://schemas.microsoft.com/office/powerpoint/2010/main" val="41031502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970318"/>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rgbClr val="008080"/>
                </a:solidFill>
              </a:rPr>
              <a:t>Consider whether state or local government is impacted by the rule, no matter how distant the relationship might be to the constrained party.</a:t>
            </a:r>
          </a:p>
          <a:p>
            <a:endParaRPr lang="en-US" sz="2800" dirty="0">
              <a:solidFill>
                <a:srgbClr val="008080"/>
              </a:solidFill>
            </a:endParaRPr>
          </a:p>
          <a:p>
            <a:pPr marL="457200" indent="-457200">
              <a:buFont typeface="Arial" panose="020B0604020202020204" pitchFamily="34" charset="0"/>
              <a:buChar char="•"/>
            </a:pPr>
            <a:r>
              <a:rPr lang="en-US" sz="2800" dirty="0">
                <a:solidFill>
                  <a:srgbClr val="008080"/>
                </a:solidFill>
              </a:rPr>
              <a:t>Volunteers will no longer need to purchase training services or pay fees to local health departments, so </a:t>
            </a:r>
            <a:r>
              <a:rPr lang="en-US" sz="2800" b="1" dirty="0">
                <a:solidFill>
                  <a:srgbClr val="008080"/>
                </a:solidFill>
              </a:rPr>
              <a:t>local government </a:t>
            </a:r>
            <a:r>
              <a:rPr lang="en-US" sz="2800" dirty="0">
                <a:solidFill>
                  <a:srgbClr val="008080"/>
                </a:solidFill>
              </a:rPr>
              <a:t>is indirectly impacted by the rule, resulting in an </a:t>
            </a:r>
            <a:r>
              <a:rPr lang="en-US" sz="2800" i="1" u="sng" dirty="0">
                <a:solidFill>
                  <a:srgbClr val="008080"/>
                </a:solidFill>
              </a:rPr>
              <a:t>indirect fiscal cost</a:t>
            </a:r>
            <a:r>
              <a:rPr lang="en-US" sz="2800" dirty="0">
                <a:solidFill>
                  <a:srgbClr val="008080"/>
                </a:solidFill>
              </a:rPr>
              <a:t>.</a:t>
            </a:r>
          </a:p>
          <a:p>
            <a:endParaRPr lang="en-US" sz="2800" dirty="0">
              <a:solidFill>
                <a:srgbClr val="008080"/>
              </a:solidFill>
            </a:endParaRPr>
          </a:p>
          <a:p>
            <a:pPr marL="457200" indent="-457200">
              <a:buFont typeface="Arial" panose="020B0604020202020204" pitchFamily="34" charset="0"/>
              <a:buChar char="•"/>
            </a:pPr>
            <a:r>
              <a:rPr lang="en-US" sz="2800" dirty="0">
                <a:solidFill>
                  <a:srgbClr val="008080"/>
                </a:solidFill>
              </a:rPr>
              <a:t>State government is not expected to be impacted. </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55</a:t>
            </a:fld>
            <a:endParaRPr lang="en-US" dirty="0">
              <a:solidFill>
                <a:prstClr val="black">
                  <a:tint val="75000"/>
                </a:prstClr>
              </a:solidFill>
            </a:endParaRPr>
          </a:p>
        </p:txBody>
      </p:sp>
    </p:spTree>
    <p:extLst>
      <p:ext uri="{BB962C8B-B14F-4D97-AF65-F5344CB8AC3E}">
        <p14:creationId xmlns:p14="http://schemas.microsoft.com/office/powerpoint/2010/main" val="29582313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416320"/>
          </a:xfrm>
          <a:prstGeom prst="rect">
            <a:avLst/>
          </a:prstGeom>
          <a:noFill/>
        </p:spPr>
        <p:txBody>
          <a:bodyPr wrap="square" rtlCol="0">
            <a:spAutoFit/>
          </a:bodyPr>
          <a:lstStyle/>
          <a:p>
            <a:r>
              <a:rPr lang="en-US" sz="2400" b="1" dirty="0">
                <a:solidFill>
                  <a:srgbClr val="008080"/>
                </a:solidFill>
              </a:rPr>
              <a:t>Summary:</a:t>
            </a:r>
          </a:p>
          <a:p>
            <a:endParaRPr lang="en-US" sz="2400" b="1" dirty="0">
              <a:solidFill>
                <a:srgbClr val="008080"/>
              </a:solidFill>
            </a:endParaRPr>
          </a:p>
          <a:p>
            <a:pPr marL="457200" indent="-457200">
              <a:buFont typeface="Arial" panose="020B0604020202020204" pitchFamily="34" charset="0"/>
              <a:buChar char="•"/>
            </a:pPr>
            <a:r>
              <a:rPr lang="en-US" sz="2400" b="1" dirty="0">
                <a:solidFill>
                  <a:srgbClr val="008080"/>
                </a:solidFill>
              </a:rPr>
              <a:t>State Government: </a:t>
            </a:r>
            <a:r>
              <a:rPr lang="en-US" sz="2400" dirty="0">
                <a:solidFill>
                  <a:srgbClr val="008080"/>
                </a:solidFill>
              </a:rPr>
              <a:t>No Impact </a:t>
            </a:r>
          </a:p>
          <a:p>
            <a:pPr marL="457200" indent="-457200">
              <a:buFont typeface="Arial" panose="020B0604020202020204" pitchFamily="34" charset="0"/>
              <a:buChar char="•"/>
            </a:pPr>
            <a:r>
              <a:rPr lang="en-US" sz="2400" b="1" dirty="0">
                <a:solidFill>
                  <a:srgbClr val="008080"/>
                </a:solidFill>
              </a:rPr>
              <a:t>Local Government: </a:t>
            </a:r>
            <a:r>
              <a:rPr lang="en-US" sz="2400" dirty="0">
                <a:solidFill>
                  <a:srgbClr val="008080"/>
                </a:solidFill>
              </a:rPr>
              <a:t>Indirect Fiscal Cost</a:t>
            </a:r>
          </a:p>
          <a:p>
            <a:pPr marL="457200" indent="-457200">
              <a:buFont typeface="Arial" panose="020B0604020202020204" pitchFamily="34" charset="0"/>
              <a:buChar char="•"/>
            </a:pPr>
            <a:r>
              <a:rPr lang="en-US" sz="2400" b="1" dirty="0">
                <a:solidFill>
                  <a:srgbClr val="008080"/>
                </a:solidFill>
              </a:rPr>
              <a:t>Non-Small Businesses: </a:t>
            </a:r>
            <a:r>
              <a:rPr lang="en-US" sz="2400" dirty="0">
                <a:solidFill>
                  <a:srgbClr val="008080"/>
                </a:solidFill>
              </a:rPr>
              <a:t>No Impact</a:t>
            </a:r>
          </a:p>
          <a:p>
            <a:pPr marL="457200" indent="-457200">
              <a:buFont typeface="Arial" panose="020B0604020202020204" pitchFamily="34" charset="0"/>
              <a:buChar char="•"/>
            </a:pPr>
            <a:r>
              <a:rPr lang="en-US" sz="2400" b="1" dirty="0">
                <a:solidFill>
                  <a:srgbClr val="008080"/>
                </a:solidFill>
              </a:rPr>
              <a:t>Other “Persons”</a:t>
            </a:r>
          </a:p>
          <a:p>
            <a:pPr marL="914400" lvl="1" indent="-457200">
              <a:buFont typeface="Wingdings" panose="05000000000000000000" pitchFamily="2" charset="2"/>
              <a:buChar char="§"/>
            </a:pPr>
            <a:r>
              <a:rPr lang="en-US" sz="2400" dirty="0">
                <a:solidFill>
                  <a:srgbClr val="008080"/>
                </a:solidFill>
              </a:rPr>
              <a:t>Charitable Organizations: Direct Non-Fiscal Benefit</a:t>
            </a:r>
          </a:p>
          <a:p>
            <a:pPr marL="914400" lvl="1" indent="-457200">
              <a:buFont typeface="Wingdings" panose="05000000000000000000" pitchFamily="2" charset="2"/>
              <a:buChar char="§"/>
            </a:pPr>
            <a:r>
              <a:rPr lang="en-US" sz="2400" dirty="0">
                <a:solidFill>
                  <a:srgbClr val="008080"/>
                </a:solidFill>
              </a:rPr>
              <a:t>Disadvantaged Groups: Indirect Non-Fiscal Benefit</a:t>
            </a:r>
          </a:p>
          <a:p>
            <a:pPr marL="914400" lvl="1" indent="-457200">
              <a:buFont typeface="Wingdings" panose="05000000000000000000" pitchFamily="2" charset="2"/>
              <a:buChar char="§"/>
            </a:pPr>
            <a:r>
              <a:rPr lang="en-US" sz="2400" dirty="0">
                <a:solidFill>
                  <a:srgbClr val="008080"/>
                </a:solidFill>
              </a:rPr>
              <a:t>Volunteers: Indirect Fiscal Benefit</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56</a:t>
            </a:fld>
            <a:endParaRPr lang="en-US" dirty="0">
              <a:solidFill>
                <a:prstClr val="black">
                  <a:tint val="75000"/>
                </a:prstClr>
              </a:solidFill>
            </a:endParaRPr>
          </a:p>
        </p:txBody>
      </p:sp>
    </p:spTree>
    <p:extLst>
      <p:ext uri="{BB962C8B-B14F-4D97-AF65-F5344CB8AC3E}">
        <p14:creationId xmlns:p14="http://schemas.microsoft.com/office/powerpoint/2010/main" val="39537118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2: Count the Number of Affected Individuals</a:t>
            </a:r>
          </a:p>
        </p:txBody>
      </p:sp>
      <p:sp>
        <p:nvSpPr>
          <p:cNvPr id="2" name="TextBox 1"/>
          <p:cNvSpPr txBox="1"/>
          <p:nvPr/>
        </p:nvSpPr>
        <p:spPr>
          <a:xfrm>
            <a:off x="863335" y="1946618"/>
            <a:ext cx="10330196" cy="4154984"/>
          </a:xfrm>
          <a:prstGeom prst="rect">
            <a:avLst/>
          </a:prstGeom>
          <a:noFill/>
        </p:spPr>
        <p:txBody>
          <a:bodyPr wrap="square" rtlCol="0">
            <a:spAutoFit/>
          </a:bodyPr>
          <a:lstStyle/>
          <a:p>
            <a:pPr marL="342900" indent="-342900">
              <a:buFont typeface="Arial" panose="020B0604020202020204" pitchFamily="34" charset="0"/>
              <a:buChar char="•"/>
            </a:pPr>
            <a:r>
              <a:rPr lang="en-US" sz="2200" dirty="0">
                <a:solidFill>
                  <a:srgbClr val="008080"/>
                </a:solidFill>
              </a:rPr>
              <a:t>To find the number of charitable organizations affected, go to the NAICS website and search for the industry. The term “charities” didn’t yield the right results, but the term “homeless” provides the right industry. The NAICS code is 624221, and the industry is “Temporary Shelters.”</a:t>
            </a:r>
          </a:p>
          <a:p>
            <a:endParaRPr lang="en-US" sz="2200" dirty="0">
              <a:solidFill>
                <a:srgbClr val="008080"/>
              </a:solidFill>
            </a:endParaRPr>
          </a:p>
          <a:p>
            <a:pPr marL="342900" indent="-342900">
              <a:buFont typeface="Arial" panose="020B0604020202020204" pitchFamily="34" charset="0"/>
              <a:buChar char="•"/>
            </a:pPr>
            <a:r>
              <a:rPr lang="en-US" sz="2200" dirty="0">
                <a:solidFill>
                  <a:srgbClr val="008080"/>
                </a:solidFill>
              </a:rPr>
              <a:t>Go to DWS’s </a:t>
            </a:r>
            <a:r>
              <a:rPr lang="en-US" sz="2200" dirty="0" err="1">
                <a:solidFill>
                  <a:srgbClr val="008080"/>
                </a:solidFill>
              </a:rPr>
              <a:t>FirmFind</a:t>
            </a:r>
            <a:r>
              <a:rPr lang="en-US" sz="2200" dirty="0">
                <a:solidFill>
                  <a:srgbClr val="008080"/>
                </a:solidFill>
              </a:rPr>
              <a:t> webpage and enter the code 624221. The results show that </a:t>
            </a:r>
            <a:r>
              <a:rPr lang="en-US" sz="2200" b="1" dirty="0">
                <a:solidFill>
                  <a:srgbClr val="008080"/>
                </a:solidFill>
              </a:rPr>
              <a:t>24 temporary shelters </a:t>
            </a:r>
            <a:r>
              <a:rPr lang="en-US" sz="2200" dirty="0">
                <a:solidFill>
                  <a:srgbClr val="008080"/>
                </a:solidFill>
              </a:rPr>
              <a:t>are</a:t>
            </a:r>
            <a:r>
              <a:rPr lang="en-US" sz="2200" b="1" dirty="0">
                <a:solidFill>
                  <a:srgbClr val="008080"/>
                </a:solidFill>
              </a:rPr>
              <a:t> </a:t>
            </a:r>
            <a:r>
              <a:rPr lang="en-US" sz="2200" dirty="0">
                <a:solidFill>
                  <a:srgbClr val="008080"/>
                </a:solidFill>
              </a:rPr>
              <a:t>in Utah that will be affected by the rule.</a:t>
            </a:r>
          </a:p>
          <a:p>
            <a:endParaRPr lang="en-US" sz="2200" dirty="0">
              <a:solidFill>
                <a:srgbClr val="008080"/>
              </a:solidFill>
            </a:endParaRPr>
          </a:p>
          <a:p>
            <a:pPr marL="342900" indent="-342900">
              <a:buFont typeface="Arial" panose="020B0604020202020204" pitchFamily="34" charset="0"/>
              <a:buChar char="•"/>
            </a:pPr>
            <a:r>
              <a:rPr lang="en-US" sz="2200" dirty="0">
                <a:solidFill>
                  <a:srgbClr val="008080"/>
                </a:solidFill>
              </a:rPr>
              <a:t>The disadvantaged group is essentially the same as the homeless population. From DWS’s </a:t>
            </a:r>
            <a:r>
              <a:rPr lang="en-US" sz="2200" i="1" dirty="0">
                <a:solidFill>
                  <a:srgbClr val="008080"/>
                </a:solidFill>
              </a:rPr>
              <a:t>Comprehensive Report on Homelessness 2016</a:t>
            </a:r>
            <a:r>
              <a:rPr lang="en-US" sz="2200" dirty="0">
                <a:solidFill>
                  <a:srgbClr val="008080"/>
                </a:solidFill>
              </a:rPr>
              <a:t>, it was estimated that approximately 2,800 homeless people were in Utah during 2016. Using this number, there are </a:t>
            </a:r>
            <a:r>
              <a:rPr lang="en-US" sz="2200" b="1" dirty="0">
                <a:solidFill>
                  <a:srgbClr val="008080"/>
                </a:solidFill>
              </a:rPr>
              <a:t>2,800 disadvantaged individuals</a:t>
            </a:r>
            <a:r>
              <a:rPr lang="en-US" sz="2200" dirty="0">
                <a:solidFill>
                  <a:srgbClr val="008080"/>
                </a:solidFill>
              </a:rPr>
              <a:t>.</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57</a:t>
            </a:fld>
            <a:endParaRPr lang="en-US" dirty="0">
              <a:solidFill>
                <a:prstClr val="black">
                  <a:tint val="75000"/>
                </a:prstClr>
              </a:solidFill>
            </a:endParaRPr>
          </a:p>
        </p:txBody>
      </p:sp>
    </p:spTree>
    <p:extLst>
      <p:ext uri="{BB962C8B-B14F-4D97-AF65-F5344CB8AC3E}">
        <p14:creationId xmlns:p14="http://schemas.microsoft.com/office/powerpoint/2010/main" val="23713327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2: Count the Number of Affected Individuals</a:t>
            </a:r>
          </a:p>
        </p:txBody>
      </p:sp>
      <p:sp>
        <p:nvSpPr>
          <p:cNvPr id="2" name="TextBox 1"/>
          <p:cNvSpPr txBox="1"/>
          <p:nvPr/>
        </p:nvSpPr>
        <p:spPr>
          <a:xfrm>
            <a:off x="863335" y="1946618"/>
            <a:ext cx="10330196" cy="4154984"/>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8080"/>
                </a:solidFill>
              </a:rPr>
              <a:t>To find the number of volunteers potentially impacted, check the fiscal note associated with the bill that produced the rule. House Bill 176 (2014 General Sessions) had a fiscal note attached that estimated </a:t>
            </a:r>
            <a:r>
              <a:rPr lang="en-US" sz="2400" b="1" dirty="0">
                <a:solidFill>
                  <a:srgbClr val="008080"/>
                </a:solidFill>
              </a:rPr>
              <a:t>100 volunteers </a:t>
            </a:r>
            <a:r>
              <a:rPr lang="en-US" sz="2400" dirty="0">
                <a:solidFill>
                  <a:srgbClr val="008080"/>
                </a:solidFill>
              </a:rPr>
              <a:t>would be impacted. </a:t>
            </a:r>
          </a:p>
          <a:p>
            <a:pPr marL="342900" indent="-342900">
              <a:buFont typeface="Arial" panose="020B0604020202020204" pitchFamily="34" charset="0"/>
              <a:buChar char="•"/>
            </a:pPr>
            <a:endParaRPr lang="en-US" sz="2400" dirty="0">
              <a:solidFill>
                <a:srgbClr val="008080"/>
              </a:solidFill>
            </a:endParaRPr>
          </a:p>
          <a:p>
            <a:pPr marL="342900" indent="-342900">
              <a:buFont typeface="Arial" panose="020B0604020202020204" pitchFamily="34" charset="0"/>
              <a:buChar char="•"/>
            </a:pPr>
            <a:r>
              <a:rPr lang="en-US" sz="2400" dirty="0">
                <a:solidFill>
                  <a:srgbClr val="008080"/>
                </a:solidFill>
              </a:rPr>
              <a:t>If a rule comes from a bill, </a:t>
            </a:r>
            <a:r>
              <a:rPr lang="en-US" sz="2400" b="1" dirty="0">
                <a:solidFill>
                  <a:srgbClr val="008080"/>
                </a:solidFill>
              </a:rPr>
              <a:t>the fiscal note should always be examined</a:t>
            </a:r>
            <a:r>
              <a:rPr lang="en-US" sz="2400" dirty="0">
                <a:solidFill>
                  <a:srgbClr val="008080"/>
                </a:solidFill>
              </a:rPr>
              <a:t>. However, fiscal notes are not always comprehensive and </a:t>
            </a:r>
            <a:r>
              <a:rPr lang="en-US" sz="2400" i="1" dirty="0">
                <a:solidFill>
                  <a:srgbClr val="008080"/>
                </a:solidFill>
              </a:rPr>
              <a:t>may not consider impacts to parties that need to be included in a regulatory impact analysis</a:t>
            </a:r>
            <a:r>
              <a:rPr lang="en-US" sz="2400" dirty="0">
                <a:solidFill>
                  <a:srgbClr val="008080"/>
                </a:solidFill>
              </a:rPr>
              <a:t>. If the fiscal note did not have an estimate of the number of volunteers impacted, the rules coordinator should contact several temporary shelters to get an estimate of how many volunteers usually work for them serving meals. </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58</a:t>
            </a:fld>
            <a:endParaRPr lang="en-US" dirty="0">
              <a:solidFill>
                <a:prstClr val="black">
                  <a:tint val="75000"/>
                </a:prstClr>
              </a:solidFill>
            </a:endParaRPr>
          </a:p>
        </p:txBody>
      </p:sp>
    </p:spTree>
    <p:extLst>
      <p:ext uri="{BB962C8B-B14F-4D97-AF65-F5344CB8AC3E}">
        <p14:creationId xmlns:p14="http://schemas.microsoft.com/office/powerpoint/2010/main" val="30228028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a:t>
            </a:r>
            <a:r>
              <a:rPr lang="en-US" sz="3200" b="1" kern="0" dirty="0">
                <a:solidFill>
                  <a:srgbClr val="008080"/>
                </a:solidFill>
                <a:latin typeface="Arial"/>
                <a:cs typeface="Arial"/>
                <a:sym typeface="Arial"/>
              </a:rPr>
              <a:t>3</a:t>
            </a:r>
            <a:r>
              <a:rPr kumimoji="0" lang="en-US" sz="3200" b="1" i="0" u="none" strike="noStrike" kern="0" cap="none" spc="0" normalizeH="0" baseline="0" noProof="0" dirty="0">
                <a:ln>
                  <a:noFill/>
                </a:ln>
                <a:solidFill>
                  <a:srgbClr val="008080"/>
                </a:solidFill>
                <a:effectLst/>
                <a:uLnTx/>
                <a:uFillTx/>
                <a:latin typeface="Arial"/>
                <a:cs typeface="Arial"/>
                <a:sym typeface="Arial"/>
              </a:rPr>
              <a:t>: Estimate the Fiscal</a:t>
            </a:r>
            <a:r>
              <a:rPr kumimoji="0" lang="en-US" sz="3200" b="1" i="0" u="none" strike="noStrike" kern="0" cap="none" spc="0" normalizeH="0" noProof="0" dirty="0">
                <a:ln>
                  <a:noFill/>
                </a:ln>
                <a:solidFill>
                  <a:srgbClr val="008080"/>
                </a:solidFill>
                <a:effectLst/>
                <a:uLnTx/>
                <a:uFillTx/>
                <a:latin typeface="Arial"/>
                <a:cs typeface="Arial"/>
                <a:sym typeface="Arial"/>
              </a:rPr>
              <a:t>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154984"/>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8080"/>
                </a:solidFill>
              </a:rPr>
              <a:t>The two groups that experience fiscal impacts are volunteers and local government. To come up with accurate estimates, we need to know how many individuals no longer need food handler training and how many no longer need food safety manager training. We also need to know the fees, training costs, and who provides the training.</a:t>
            </a:r>
          </a:p>
          <a:p>
            <a:endParaRPr lang="en-US" sz="2400" dirty="0">
              <a:solidFill>
                <a:srgbClr val="008080"/>
              </a:solidFill>
            </a:endParaRPr>
          </a:p>
          <a:p>
            <a:pPr marL="342900" indent="-342900">
              <a:buFont typeface="Arial" panose="020B0604020202020204" pitchFamily="34" charset="0"/>
              <a:buChar char="•"/>
            </a:pPr>
            <a:r>
              <a:rPr lang="en-US" sz="2400" dirty="0">
                <a:solidFill>
                  <a:srgbClr val="008080"/>
                </a:solidFill>
              </a:rPr>
              <a:t>Contacting the local health department, a knowledgeable employee states that for all permits issued, roughly 80% are food handler permits and 20% are food safety manager permits. Based on this information, 80 volunteers are assumed to no longer need food handler permits and 20 no longer need food safety manager permits.</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59</a:t>
            </a:fld>
            <a:endParaRPr lang="en-US" dirty="0">
              <a:solidFill>
                <a:prstClr val="black">
                  <a:tint val="75000"/>
                </a:prstClr>
              </a:solidFill>
            </a:endParaRPr>
          </a:p>
        </p:txBody>
      </p:sp>
    </p:spTree>
    <p:extLst>
      <p:ext uri="{BB962C8B-B14F-4D97-AF65-F5344CB8AC3E}">
        <p14:creationId xmlns:p14="http://schemas.microsoft.com/office/powerpoint/2010/main" val="4012448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154984"/>
          </a:xfrm>
          <a:prstGeom prst="rect">
            <a:avLst/>
          </a:prstGeom>
          <a:noFill/>
        </p:spPr>
        <p:txBody>
          <a:bodyPr wrap="square" rtlCol="0">
            <a:spAutoFit/>
          </a:bodyPr>
          <a:lstStyle/>
          <a:p>
            <a:r>
              <a:rPr lang="en-US" sz="2400" dirty="0">
                <a:solidFill>
                  <a:srgbClr val="008080"/>
                </a:solidFill>
              </a:rPr>
              <a:t>The five classes of potentially affected parties are the following:</a:t>
            </a:r>
          </a:p>
          <a:p>
            <a:endParaRPr lang="en-US" sz="2400" dirty="0">
              <a:solidFill>
                <a:srgbClr val="008080"/>
              </a:solidFill>
            </a:endParaRPr>
          </a:p>
          <a:p>
            <a:pPr marL="342900" indent="-342900">
              <a:buFont typeface="+mj-lt"/>
              <a:buAutoNum type="arabicPeriod"/>
            </a:pPr>
            <a:r>
              <a:rPr lang="en-US" sz="2400" dirty="0">
                <a:solidFill>
                  <a:srgbClr val="008080"/>
                </a:solidFill>
              </a:rPr>
              <a:t>State Government</a:t>
            </a:r>
          </a:p>
          <a:p>
            <a:pPr marL="342900" indent="-342900">
              <a:buFont typeface="+mj-lt"/>
              <a:buAutoNum type="arabicPeriod"/>
            </a:pPr>
            <a:r>
              <a:rPr lang="en-US" sz="2400" dirty="0">
                <a:solidFill>
                  <a:srgbClr val="008080"/>
                </a:solidFill>
              </a:rPr>
              <a:t>Local Government</a:t>
            </a:r>
          </a:p>
          <a:p>
            <a:pPr marL="342900" indent="-342900">
              <a:buFont typeface="+mj-lt"/>
              <a:buAutoNum type="arabicPeriod"/>
            </a:pPr>
            <a:r>
              <a:rPr lang="en-US" sz="2400" dirty="0">
                <a:solidFill>
                  <a:srgbClr val="008080"/>
                </a:solidFill>
              </a:rPr>
              <a:t>Small Businesses (fewer than 50 employees)</a:t>
            </a:r>
          </a:p>
          <a:p>
            <a:pPr marL="342900" indent="-342900">
              <a:buFont typeface="+mj-lt"/>
              <a:buAutoNum type="arabicPeriod"/>
            </a:pPr>
            <a:r>
              <a:rPr lang="en-US" sz="2400" dirty="0">
                <a:solidFill>
                  <a:srgbClr val="008080"/>
                </a:solidFill>
              </a:rPr>
              <a:t>Non-Small Businesses (50 or more employees)</a:t>
            </a:r>
          </a:p>
          <a:p>
            <a:pPr marL="342900" indent="-342900">
              <a:buFont typeface="+mj-lt"/>
              <a:buAutoNum type="arabicPeriod"/>
            </a:pPr>
            <a:r>
              <a:rPr lang="en-US" sz="2400" dirty="0">
                <a:solidFill>
                  <a:srgbClr val="008080"/>
                </a:solidFill>
              </a:rPr>
              <a:t>Other Persons (citizens, organizations, etc.)</a:t>
            </a:r>
          </a:p>
          <a:p>
            <a:pPr marL="342900" indent="-342900">
              <a:buFont typeface="+mj-lt"/>
              <a:buAutoNum type="arabicPeriod"/>
            </a:pPr>
            <a:endParaRPr lang="en-US" sz="2400" dirty="0">
              <a:solidFill>
                <a:srgbClr val="008080"/>
              </a:solidFill>
            </a:endParaRPr>
          </a:p>
          <a:p>
            <a:r>
              <a:rPr lang="en-US" sz="2400" dirty="0">
                <a:solidFill>
                  <a:srgbClr val="008080"/>
                </a:solidFill>
              </a:rPr>
              <a:t>To know which parties must be included in the analysis requires understanding the various  types of impacts and the identification procedure presented in the following slides.</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2891768230"/>
      </p:ext>
    </p:extLst>
  </p:cSld>
  <p:clrMapOvr>
    <a:masterClrMapping/>
  </p:clrMapOvr>
  <mc:AlternateContent xmlns:mc="http://schemas.openxmlformats.org/markup-compatibility/2006" xmlns:p14="http://schemas.microsoft.com/office/powerpoint/2010/main">
    <mc:Choice Requires="p14">
      <p:transition spd="slow" p14:dur="2000" advTm="1537"/>
    </mc:Choice>
    <mc:Fallback xmlns="">
      <p:transition spd="slow" advTm="1537"/>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a:t>
            </a:r>
            <a:r>
              <a:rPr lang="en-US" sz="3200" b="1" kern="0" dirty="0">
                <a:solidFill>
                  <a:srgbClr val="008080"/>
                </a:solidFill>
                <a:latin typeface="Arial"/>
                <a:cs typeface="Arial"/>
                <a:sym typeface="Arial"/>
              </a:rPr>
              <a:t>3</a:t>
            </a:r>
            <a:r>
              <a:rPr kumimoji="0" lang="en-US" sz="3200" b="1" i="0" u="none" strike="noStrike" kern="0" cap="none" spc="0" normalizeH="0" baseline="0" noProof="0" dirty="0">
                <a:ln>
                  <a:noFill/>
                </a:ln>
                <a:solidFill>
                  <a:srgbClr val="008080"/>
                </a:solidFill>
                <a:effectLst/>
                <a:uLnTx/>
                <a:uFillTx/>
                <a:latin typeface="Arial"/>
                <a:cs typeface="Arial"/>
                <a:sym typeface="Arial"/>
              </a:rPr>
              <a:t>: Estimate the Fiscal</a:t>
            </a:r>
            <a:r>
              <a:rPr kumimoji="0" lang="en-US" sz="3200" b="1" i="0" u="none" strike="noStrike" kern="0" cap="none" spc="0" normalizeH="0" noProof="0" dirty="0">
                <a:ln>
                  <a:noFill/>
                </a:ln>
                <a:solidFill>
                  <a:srgbClr val="008080"/>
                </a:solidFill>
                <a:effectLst/>
                <a:uLnTx/>
                <a:uFillTx/>
                <a:latin typeface="Arial"/>
                <a:cs typeface="Arial"/>
                <a:sym typeface="Arial"/>
              </a:rPr>
              <a:t>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848503"/>
            <a:ext cx="10330196" cy="4154984"/>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8080"/>
                </a:solidFill>
              </a:rPr>
              <a:t>For either type of permit, the local health department collects a $15 application fee. In addition, local health departments offer food handler training for $10 per person. Local health departments do not offer food safety manager training, so those services are provided by private businesses. </a:t>
            </a:r>
          </a:p>
          <a:p>
            <a:endParaRPr lang="en-US" sz="1400" dirty="0">
              <a:solidFill>
                <a:srgbClr val="008080"/>
              </a:solidFill>
            </a:endParaRPr>
          </a:p>
          <a:p>
            <a:pPr marL="342900" indent="-342900">
              <a:buFont typeface="Arial" panose="020B0604020202020204" pitchFamily="34" charset="0"/>
              <a:buChar char="•"/>
            </a:pPr>
            <a:r>
              <a:rPr lang="en-US" sz="2400" dirty="0">
                <a:solidFill>
                  <a:srgbClr val="008080"/>
                </a:solidFill>
              </a:rPr>
              <a:t>The local health department also reports that half of all applicants for food handler permits take the training from the health department, while the rest use private online training providers (see bullet point below). Local government will lose $1,500 in permit fees (100 x $15) and $400 in trainings (40 x $10). </a:t>
            </a:r>
            <a:r>
              <a:rPr lang="en-US" sz="2400" b="1" dirty="0">
                <a:solidFill>
                  <a:srgbClr val="008080"/>
                </a:solidFill>
              </a:rPr>
              <a:t>Thus, the indirect fiscal cost to local government is $1,900 per year</a:t>
            </a:r>
            <a:r>
              <a:rPr lang="en-US" sz="2400" dirty="0">
                <a:solidFill>
                  <a:srgbClr val="008080"/>
                </a:solidFill>
              </a:rPr>
              <a:t>.</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60</a:t>
            </a:fld>
            <a:endParaRPr lang="en-US" dirty="0">
              <a:solidFill>
                <a:prstClr val="black">
                  <a:tint val="75000"/>
                </a:prstClr>
              </a:solidFill>
            </a:endParaRPr>
          </a:p>
        </p:txBody>
      </p:sp>
    </p:spTree>
    <p:extLst>
      <p:ext uri="{BB962C8B-B14F-4D97-AF65-F5344CB8AC3E}">
        <p14:creationId xmlns:p14="http://schemas.microsoft.com/office/powerpoint/2010/main" val="35789051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a:t>
            </a:r>
            <a:r>
              <a:rPr lang="en-US" sz="3200" b="1" kern="0" dirty="0">
                <a:solidFill>
                  <a:srgbClr val="008080"/>
                </a:solidFill>
                <a:latin typeface="Arial"/>
                <a:cs typeface="Arial"/>
                <a:sym typeface="Arial"/>
              </a:rPr>
              <a:t>3</a:t>
            </a:r>
            <a:r>
              <a:rPr kumimoji="0" lang="en-US" sz="3200" b="1" i="0" u="none" strike="noStrike" kern="0" cap="none" spc="0" normalizeH="0" baseline="0" noProof="0" dirty="0">
                <a:ln>
                  <a:noFill/>
                </a:ln>
                <a:solidFill>
                  <a:srgbClr val="008080"/>
                </a:solidFill>
                <a:effectLst/>
                <a:uLnTx/>
                <a:uFillTx/>
                <a:latin typeface="Arial"/>
                <a:cs typeface="Arial"/>
                <a:sym typeface="Arial"/>
              </a:rPr>
              <a:t>: Estimate the Fiscal</a:t>
            </a:r>
            <a:r>
              <a:rPr kumimoji="0" lang="en-US" sz="3200" b="1" i="0" u="none" strike="noStrike" kern="0" cap="none" spc="0" normalizeH="0" noProof="0" dirty="0">
                <a:ln>
                  <a:noFill/>
                </a:ln>
                <a:solidFill>
                  <a:srgbClr val="008080"/>
                </a:solidFill>
                <a:effectLst/>
                <a:uLnTx/>
                <a:uFillTx/>
                <a:latin typeface="Arial"/>
                <a:cs typeface="Arial"/>
                <a:sym typeface="Arial"/>
              </a:rPr>
              <a:t>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4093428"/>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8080"/>
                </a:solidFill>
              </a:rPr>
              <a:t>Volunteers will no longer need to pay the $15 fee. The 80 who would have purchased food handler training for $10 no longer need to purchase it. After researching online, we assess food safety manager training costs roughly $100 and 20 volunteers will no longer need to purchase it.</a:t>
            </a:r>
          </a:p>
          <a:p>
            <a:endParaRPr lang="en-US" sz="2400" dirty="0">
              <a:solidFill>
                <a:srgbClr val="008080"/>
              </a:solidFill>
            </a:endParaRPr>
          </a:p>
          <a:p>
            <a:pPr marL="342900" indent="-342900">
              <a:buFont typeface="Arial" panose="020B0604020202020204" pitchFamily="34" charset="0"/>
              <a:buChar char="•"/>
            </a:pPr>
            <a:r>
              <a:rPr lang="en-US" sz="2400" dirty="0">
                <a:solidFill>
                  <a:srgbClr val="008080"/>
                </a:solidFill>
              </a:rPr>
              <a:t>Volunteers benefit from not having to pay $1,500 (100 x $15) in fees to the local health departments. They also benefit by $800 (80 x $10) for not having to buy food handler trainings and by $2,000 (20 x $100) for not having to buy food safety manager trainings. </a:t>
            </a:r>
            <a:r>
              <a:rPr lang="en-US" sz="2400" b="1" dirty="0">
                <a:solidFill>
                  <a:srgbClr val="008080"/>
                </a:solidFill>
              </a:rPr>
              <a:t>Therefore, volunteers experience an indirect fiscal benefit of $4,300 per year.</a:t>
            </a:r>
          </a:p>
          <a:p>
            <a:endParaRPr lang="en-US" sz="20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61</a:t>
            </a:fld>
            <a:endParaRPr lang="en-US" dirty="0">
              <a:solidFill>
                <a:prstClr val="black">
                  <a:tint val="75000"/>
                </a:prstClr>
              </a:solidFill>
            </a:endParaRPr>
          </a:p>
        </p:txBody>
      </p:sp>
    </p:spTree>
    <p:extLst>
      <p:ext uri="{BB962C8B-B14F-4D97-AF65-F5344CB8AC3E}">
        <p14:creationId xmlns:p14="http://schemas.microsoft.com/office/powerpoint/2010/main" val="34804936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 the Required Information</a:t>
            </a:r>
          </a:p>
        </p:txBody>
      </p:sp>
      <p:sp>
        <p:nvSpPr>
          <p:cNvPr id="2" name="TextBox 1"/>
          <p:cNvSpPr txBox="1"/>
          <p:nvPr/>
        </p:nvSpPr>
        <p:spPr>
          <a:xfrm>
            <a:off x="863335" y="1946618"/>
            <a:ext cx="10330196" cy="4031873"/>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8080"/>
                </a:solidFill>
              </a:rPr>
              <a:t>5. Aggregate anticipated cost or savings to:</a:t>
            </a:r>
          </a:p>
          <a:p>
            <a:endParaRPr lang="en-US" sz="800" b="1" dirty="0">
              <a:solidFill>
                <a:srgbClr val="008080"/>
              </a:solidFill>
            </a:endParaRPr>
          </a:p>
          <a:p>
            <a:pPr marL="800100" lvl="1" indent="-342900">
              <a:buFont typeface="Arial" panose="020B0604020202020204" pitchFamily="34" charset="0"/>
              <a:buChar char="•"/>
            </a:pPr>
            <a:r>
              <a:rPr lang="en-US" sz="2400" b="1" dirty="0">
                <a:solidFill>
                  <a:srgbClr val="008080"/>
                </a:solidFill>
              </a:rPr>
              <a:t>A. State Budget: </a:t>
            </a:r>
            <a:r>
              <a:rPr lang="en-US" sz="2400" dirty="0">
                <a:solidFill>
                  <a:srgbClr val="008080"/>
                </a:solidFill>
              </a:rPr>
              <a:t>This rule is not expected to have any impacts on state government revenues or expenditures as food handler permit/ food safety manager training is not offered by the state.</a:t>
            </a:r>
          </a:p>
          <a:p>
            <a:pPr lvl="1"/>
            <a:endParaRPr lang="en-US" sz="800" dirty="0">
              <a:solidFill>
                <a:srgbClr val="008080"/>
              </a:solidFill>
            </a:endParaRPr>
          </a:p>
          <a:p>
            <a:pPr marL="800100" lvl="1" indent="-342900">
              <a:buFont typeface="Arial" panose="020B0604020202020204" pitchFamily="34" charset="0"/>
              <a:buChar char="•"/>
            </a:pPr>
            <a:r>
              <a:rPr lang="en-US" sz="2400" b="1" dirty="0">
                <a:solidFill>
                  <a:srgbClr val="008080"/>
                </a:solidFill>
              </a:rPr>
              <a:t>B. Local Government: </a:t>
            </a:r>
            <a:r>
              <a:rPr lang="en-US" sz="2400" dirty="0">
                <a:solidFill>
                  <a:srgbClr val="008080"/>
                </a:solidFill>
              </a:rPr>
              <a:t>Approximately 100 volunteers will no longer need to acquire food handler permits or food safety manager permits. The fee for either permit is $15, so local health departments will experience a loss of $1,500. In addition, approximately 40 individuals will no longer pay $10 for food handler training, which implies another cost of $400. The total anticipated cost to local government is estimated to be $1,900.</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62</a:t>
            </a:fld>
            <a:endParaRPr lang="en-US" dirty="0">
              <a:solidFill>
                <a:prstClr val="black">
                  <a:tint val="75000"/>
                </a:prstClr>
              </a:solidFill>
            </a:endParaRPr>
          </a:p>
        </p:txBody>
      </p:sp>
    </p:spTree>
    <p:extLst>
      <p:ext uri="{BB962C8B-B14F-4D97-AF65-F5344CB8AC3E}">
        <p14:creationId xmlns:p14="http://schemas.microsoft.com/office/powerpoint/2010/main" val="5606210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 the Required Information</a:t>
            </a:r>
          </a:p>
        </p:txBody>
      </p:sp>
      <p:sp>
        <p:nvSpPr>
          <p:cNvPr id="2" name="TextBox 1"/>
          <p:cNvSpPr txBox="1"/>
          <p:nvPr/>
        </p:nvSpPr>
        <p:spPr>
          <a:xfrm>
            <a:off x="863335" y="1946618"/>
            <a:ext cx="10330196" cy="2062103"/>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8080"/>
                </a:solidFill>
              </a:rPr>
              <a:t>5. Aggregate anticipated cost or savings to:</a:t>
            </a:r>
          </a:p>
          <a:p>
            <a:pPr marL="342900" indent="-342900">
              <a:buFont typeface="Arial" panose="020B0604020202020204" pitchFamily="34" charset="0"/>
              <a:buChar char="•"/>
            </a:pPr>
            <a:endParaRPr lang="en-US" sz="800" dirty="0">
              <a:solidFill>
                <a:srgbClr val="008080"/>
              </a:solidFill>
            </a:endParaRPr>
          </a:p>
          <a:p>
            <a:pPr marL="800100" lvl="1" indent="-342900">
              <a:buFont typeface="Arial" panose="020B0604020202020204" pitchFamily="34" charset="0"/>
              <a:buChar char="•"/>
            </a:pPr>
            <a:r>
              <a:rPr lang="en-US" sz="2400" b="1" dirty="0">
                <a:solidFill>
                  <a:srgbClr val="008080"/>
                </a:solidFill>
              </a:rPr>
              <a:t>C. Small Businesses: </a:t>
            </a:r>
            <a:r>
              <a:rPr lang="en-US" sz="2400" dirty="0">
                <a:solidFill>
                  <a:srgbClr val="008080"/>
                </a:solidFill>
              </a:rPr>
              <a:t>No small businesses engaging in the same immediate markets with charitable organizations in Utah are expected to be impacted because of this rule.</a:t>
            </a:r>
          </a:p>
          <a:p>
            <a:pPr lvl="1"/>
            <a:endParaRPr lang="en-US" sz="24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63</a:t>
            </a:fld>
            <a:endParaRPr lang="en-US" dirty="0">
              <a:solidFill>
                <a:prstClr val="black">
                  <a:tint val="75000"/>
                </a:prstClr>
              </a:solidFill>
            </a:endParaRPr>
          </a:p>
        </p:txBody>
      </p:sp>
    </p:spTree>
    <p:extLst>
      <p:ext uri="{BB962C8B-B14F-4D97-AF65-F5344CB8AC3E}">
        <p14:creationId xmlns:p14="http://schemas.microsoft.com/office/powerpoint/2010/main" val="34901873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 the Required Information</a:t>
            </a:r>
          </a:p>
        </p:txBody>
      </p:sp>
      <p:sp>
        <p:nvSpPr>
          <p:cNvPr id="2" name="TextBox 1"/>
          <p:cNvSpPr txBox="1"/>
          <p:nvPr/>
        </p:nvSpPr>
        <p:spPr>
          <a:xfrm>
            <a:off x="863335" y="1946618"/>
            <a:ext cx="10330196" cy="1692771"/>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8080"/>
                </a:solidFill>
              </a:rPr>
              <a:t>5. Aggregate anticipated cost or savings to:</a:t>
            </a:r>
          </a:p>
          <a:p>
            <a:pPr marL="342900" indent="-342900">
              <a:buFont typeface="Arial" panose="020B0604020202020204" pitchFamily="34" charset="0"/>
              <a:buChar char="•"/>
            </a:pPr>
            <a:endParaRPr lang="en-US" sz="800" dirty="0">
              <a:solidFill>
                <a:srgbClr val="008080"/>
              </a:solidFill>
            </a:endParaRPr>
          </a:p>
          <a:p>
            <a:pPr marL="800100" lvl="1" indent="-342900">
              <a:buFont typeface="Arial" panose="020B0604020202020204" pitchFamily="34" charset="0"/>
              <a:buChar char="•"/>
            </a:pPr>
            <a:r>
              <a:rPr lang="en-US" sz="2400" b="1" dirty="0">
                <a:solidFill>
                  <a:srgbClr val="008080"/>
                </a:solidFill>
              </a:rPr>
              <a:t>D. Non-Small Businesses: This rules is not expected to impact non-small businesses as it only applies to charitable organizations, individuals, and local governments.</a:t>
            </a:r>
            <a:endParaRPr lang="en-US" sz="24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64</a:t>
            </a:fld>
            <a:endParaRPr lang="en-US" dirty="0">
              <a:solidFill>
                <a:prstClr val="black">
                  <a:tint val="75000"/>
                </a:prstClr>
              </a:solidFill>
            </a:endParaRPr>
          </a:p>
        </p:txBody>
      </p:sp>
    </p:spTree>
    <p:extLst>
      <p:ext uri="{BB962C8B-B14F-4D97-AF65-F5344CB8AC3E}">
        <p14:creationId xmlns:p14="http://schemas.microsoft.com/office/powerpoint/2010/main" val="31529853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 the Required Information</a:t>
            </a:r>
          </a:p>
        </p:txBody>
      </p:sp>
      <p:sp>
        <p:nvSpPr>
          <p:cNvPr id="2" name="TextBox 1"/>
          <p:cNvSpPr txBox="1"/>
          <p:nvPr/>
        </p:nvSpPr>
        <p:spPr>
          <a:xfrm>
            <a:off x="863335" y="1946618"/>
            <a:ext cx="10330196" cy="3539430"/>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8080"/>
                </a:solidFill>
              </a:rPr>
              <a:t>5. Aggregate anticipated cost or savings to:</a:t>
            </a:r>
          </a:p>
          <a:p>
            <a:endParaRPr lang="en-US" sz="800" b="1" dirty="0">
              <a:solidFill>
                <a:srgbClr val="008080"/>
              </a:solidFill>
            </a:endParaRPr>
          </a:p>
          <a:p>
            <a:pPr marL="800100" lvl="1" indent="-342900">
              <a:buFont typeface="Arial" panose="020B0604020202020204" pitchFamily="34" charset="0"/>
              <a:buChar char="•"/>
            </a:pPr>
            <a:r>
              <a:rPr lang="en-US" sz="2400" b="1" dirty="0">
                <a:solidFill>
                  <a:srgbClr val="008080"/>
                </a:solidFill>
              </a:rPr>
              <a:t>E. Other Persons: </a:t>
            </a:r>
            <a:r>
              <a:rPr lang="en-US" sz="2400" dirty="0">
                <a:solidFill>
                  <a:srgbClr val="008080"/>
                </a:solidFill>
              </a:rPr>
              <a:t>Of an estimated 100 volunteers, 80 will no longer pay $25 to acquire food handler permits and 20 will no longer need to pay $115 for food safety manager permits. Volunteers will receive an indirect fiscal benefit of $4,300. As many as 24 charitable groups may experience an increase in volunteers that allows them to serve more meals, which is a direct non-fiscal benefit to these groups. Furthermore, up to 2,800 disadvantaged individuals will experience an indirect non-fiscal benefit in the form of receiving more meals from the charitable organizations.</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65</a:t>
            </a:fld>
            <a:endParaRPr lang="en-US" dirty="0">
              <a:solidFill>
                <a:prstClr val="black">
                  <a:tint val="75000"/>
                </a:prstClr>
              </a:solidFill>
            </a:endParaRPr>
          </a:p>
        </p:txBody>
      </p:sp>
    </p:spTree>
    <p:extLst>
      <p:ext uri="{BB962C8B-B14F-4D97-AF65-F5344CB8AC3E}">
        <p14:creationId xmlns:p14="http://schemas.microsoft.com/office/powerpoint/2010/main" val="212868108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 the Required Information</a:t>
            </a:r>
          </a:p>
        </p:txBody>
      </p:sp>
      <p:sp>
        <p:nvSpPr>
          <p:cNvPr id="2" name="TextBox 1"/>
          <p:cNvSpPr txBox="1"/>
          <p:nvPr/>
        </p:nvSpPr>
        <p:spPr>
          <a:xfrm>
            <a:off x="863335" y="1946618"/>
            <a:ext cx="10330196" cy="954107"/>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8080"/>
                </a:solidFill>
              </a:rPr>
              <a:t>5. Aggregate anticipated cost or savings to:</a:t>
            </a:r>
          </a:p>
          <a:p>
            <a:endParaRPr lang="en-US" sz="800" b="1" dirty="0">
              <a:solidFill>
                <a:srgbClr val="008080"/>
              </a:solidFill>
            </a:endParaRPr>
          </a:p>
          <a:p>
            <a:pPr marL="800100" lvl="1" indent="-342900">
              <a:buFont typeface="Arial" panose="020B0604020202020204" pitchFamily="34" charset="0"/>
              <a:buChar char="•"/>
            </a:pPr>
            <a:r>
              <a:rPr lang="en-US" sz="2400" b="1" dirty="0">
                <a:solidFill>
                  <a:srgbClr val="008080"/>
                </a:solidFill>
              </a:rPr>
              <a:t>F. Compliance Costs:</a:t>
            </a:r>
            <a:endParaRPr lang="en-US" sz="24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66</a:t>
            </a:fld>
            <a:endParaRPr lang="en-US" dirty="0">
              <a:solidFill>
                <a:prstClr val="black">
                  <a:tint val="75000"/>
                </a:prstClr>
              </a:solidFill>
            </a:endParaRPr>
          </a:p>
        </p:txBody>
      </p:sp>
    </p:spTree>
    <p:extLst>
      <p:ext uri="{BB962C8B-B14F-4D97-AF65-F5344CB8AC3E}">
        <p14:creationId xmlns:p14="http://schemas.microsoft.com/office/powerpoint/2010/main" val="39186349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 the Required Information</a:t>
            </a:r>
          </a:p>
        </p:txBody>
      </p:sp>
      <p:sp>
        <p:nvSpPr>
          <p:cNvPr id="2" name="TextBox 1"/>
          <p:cNvSpPr txBox="1"/>
          <p:nvPr/>
        </p:nvSpPr>
        <p:spPr>
          <a:xfrm>
            <a:off x="863335" y="1946618"/>
            <a:ext cx="10330196" cy="461665"/>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8080"/>
                </a:solidFill>
              </a:rPr>
              <a:t>5.G Complete Regulatory Impact Table</a:t>
            </a:r>
            <a:endParaRPr lang="en-US" sz="24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67</a:t>
            </a:fld>
            <a:endParaRPr lang="en-US" dirty="0">
              <a:solidFill>
                <a:prstClr val="black">
                  <a:tint val="75000"/>
                </a:prstClr>
              </a:solidFill>
            </a:endParaRPr>
          </a:p>
        </p:txBody>
      </p:sp>
    </p:spTree>
    <p:extLst>
      <p:ext uri="{BB962C8B-B14F-4D97-AF65-F5344CB8AC3E}">
        <p14:creationId xmlns:p14="http://schemas.microsoft.com/office/powerpoint/2010/main" val="3295311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spcBef>
                <a:spcPts val="0"/>
              </a:spcBef>
              <a:defRPr/>
            </a:pPr>
            <a:r>
              <a:rPr lang="en-US" dirty="0">
                <a:solidFill>
                  <a:prstClr val="white"/>
                </a:solidFill>
                <a:latin typeface="Arial"/>
                <a:cs typeface="Arial"/>
                <a:sym typeface="Arial"/>
              </a:rPr>
              <a:t>Example No. 2: Feeding the Disadvantaged</a:t>
            </a: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4: Record the Required Information</a:t>
            </a:r>
          </a:p>
        </p:txBody>
      </p:sp>
      <p:sp>
        <p:nvSpPr>
          <p:cNvPr id="2" name="TextBox 1"/>
          <p:cNvSpPr txBox="1"/>
          <p:nvPr/>
        </p:nvSpPr>
        <p:spPr>
          <a:xfrm>
            <a:off x="863335" y="1946618"/>
            <a:ext cx="10330196" cy="2431435"/>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8080"/>
                </a:solidFill>
              </a:rPr>
              <a:t>6. Department Head Comments</a:t>
            </a:r>
          </a:p>
          <a:p>
            <a:endParaRPr lang="en-US" sz="800" b="1" dirty="0">
              <a:solidFill>
                <a:srgbClr val="008080"/>
              </a:solidFill>
            </a:endParaRPr>
          </a:p>
          <a:p>
            <a:pPr marL="800100" lvl="1" indent="-342900">
              <a:buFont typeface="Arial" panose="020B0604020202020204" pitchFamily="34" charset="0"/>
              <a:buChar char="•"/>
            </a:pPr>
            <a:r>
              <a:rPr lang="en-US" sz="2400" b="1" dirty="0">
                <a:solidFill>
                  <a:srgbClr val="008080"/>
                </a:solidFill>
              </a:rPr>
              <a:t>A. Comments by the department head on the fiscal impact the rule may have on businesses: </a:t>
            </a:r>
            <a:r>
              <a:rPr lang="en-US" sz="2400" dirty="0">
                <a:solidFill>
                  <a:srgbClr val="008080"/>
                </a:solidFill>
              </a:rPr>
              <a:t>After conducting a thorough analysis, it was determined that this proposed rule will not result in a fiscal impact to businesses.</a:t>
            </a:r>
          </a:p>
          <a:p>
            <a:pPr marL="800100" lvl="1" indent="-342900">
              <a:buFont typeface="Arial" panose="020B0604020202020204" pitchFamily="34" charset="0"/>
              <a:buChar char="•"/>
            </a:pPr>
            <a:endParaRPr lang="en-US" sz="24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68</a:t>
            </a:fld>
            <a:endParaRPr lang="en-US" dirty="0">
              <a:solidFill>
                <a:prstClr val="black">
                  <a:tint val="75000"/>
                </a:prstClr>
              </a:solidFill>
            </a:endParaRPr>
          </a:p>
        </p:txBody>
      </p:sp>
    </p:spTree>
    <p:extLst>
      <p:ext uri="{BB962C8B-B14F-4D97-AF65-F5344CB8AC3E}">
        <p14:creationId xmlns:p14="http://schemas.microsoft.com/office/powerpoint/2010/main" val="159955700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3200" b="0" i="0" u="none" strike="noStrike" kern="1200" cap="none" spc="0" normalizeH="0" baseline="0" noProof="0" dirty="0">
                <a:ln>
                  <a:noFill/>
                </a:ln>
                <a:solidFill>
                  <a:prstClr val="white"/>
                </a:solidFill>
                <a:effectLst/>
                <a:uLnTx/>
                <a:uFillTx/>
                <a:latin typeface="Arial"/>
                <a:ea typeface="+mn-ea"/>
                <a:cs typeface="Arial"/>
                <a:sym typeface="Arial"/>
              </a:rPr>
              <a:t>Online Data Resources</a:t>
            </a:r>
          </a:p>
        </p:txBody>
      </p:sp>
      <p:sp>
        <p:nvSpPr>
          <p:cNvPr id="3" name="TextBox 2"/>
          <p:cNvSpPr txBox="1"/>
          <p:nvPr/>
        </p:nvSpPr>
        <p:spPr>
          <a:xfrm>
            <a:off x="863334" y="1156833"/>
            <a:ext cx="10330196" cy="4401205"/>
          </a:xfrm>
          <a:prstGeom prst="rect">
            <a:avLst/>
          </a:prstGeom>
          <a:noFill/>
        </p:spPr>
        <p:txBody>
          <a:bodyPr wrap="square" rtlCol="0">
            <a:spAutoFit/>
          </a:bodyPr>
          <a:lstStyle/>
          <a:p>
            <a:pPr marL="457200" lvl="0" indent="-457200">
              <a:buFont typeface="Arial" panose="020B0604020202020204" pitchFamily="34" charset="0"/>
              <a:buChar char="•"/>
            </a:pPr>
            <a:r>
              <a:rPr kumimoji="0" lang="en-US" sz="2000" b="0" i="0" u="none" strike="noStrike" kern="0" cap="none" spc="0" normalizeH="0" baseline="0" noProof="0" dirty="0">
                <a:ln>
                  <a:noFill/>
                </a:ln>
                <a:solidFill>
                  <a:srgbClr val="008080"/>
                </a:solidFill>
                <a:effectLst/>
                <a:uLnTx/>
                <a:uFillTx/>
                <a:cs typeface="Arial"/>
                <a:sym typeface="Arial"/>
              </a:rPr>
              <a:t>Census Bureau’s North American Industry Classification System (NAICS) page: </a:t>
            </a:r>
            <a:r>
              <a:rPr kumimoji="0" lang="en-US" sz="2000" b="0" i="0" u="none" strike="noStrike" kern="0" cap="none" spc="0" normalizeH="0" baseline="0" noProof="0" dirty="0">
                <a:ln>
                  <a:noFill/>
                </a:ln>
                <a:solidFill>
                  <a:srgbClr val="008080"/>
                </a:solidFill>
                <a:effectLst/>
                <a:uLnTx/>
                <a:uFillTx/>
                <a:cs typeface="Arial"/>
                <a:sym typeface="Arial"/>
                <a:hlinkClick r:id="rId5"/>
              </a:rPr>
              <a:t>https://www.census.gov/eos/www/naics/</a:t>
            </a:r>
            <a:r>
              <a:rPr kumimoji="0" lang="en-US" sz="2000" b="0" i="0" u="none" strike="noStrike" kern="0" cap="none" spc="0" normalizeH="0" baseline="0" noProof="0" dirty="0">
                <a:ln>
                  <a:noFill/>
                </a:ln>
                <a:solidFill>
                  <a:srgbClr val="008080"/>
                </a:solidFill>
                <a:effectLst/>
                <a:uLnTx/>
                <a:uFillTx/>
                <a:cs typeface="Arial"/>
                <a:sym typeface="Arial"/>
              </a:rPr>
              <a:t> </a:t>
            </a:r>
          </a:p>
          <a:p>
            <a:pPr marL="457200" lvl="0" indent="-457200">
              <a:buFont typeface="Arial" panose="020B0604020202020204" pitchFamily="34" charset="0"/>
              <a:buChar char="•"/>
            </a:pPr>
            <a:r>
              <a:rPr kumimoji="0" lang="en-US" sz="2000" b="0" i="0" u="none" strike="noStrike" kern="0" cap="none" spc="0" normalizeH="0" baseline="0" noProof="0" dirty="0">
                <a:ln>
                  <a:noFill/>
                </a:ln>
                <a:solidFill>
                  <a:srgbClr val="008080"/>
                </a:solidFill>
                <a:effectLst/>
                <a:uLnTx/>
                <a:uFillTx/>
                <a:cs typeface="Arial"/>
                <a:sym typeface="Arial"/>
              </a:rPr>
              <a:t>Department of Workforce Services’ </a:t>
            </a:r>
            <a:r>
              <a:rPr kumimoji="0" lang="en-US" sz="2000" b="0" i="0" u="none" strike="noStrike" kern="0" cap="none" spc="0" normalizeH="0" baseline="0" noProof="0" dirty="0" err="1">
                <a:ln>
                  <a:noFill/>
                </a:ln>
                <a:solidFill>
                  <a:srgbClr val="008080"/>
                </a:solidFill>
                <a:effectLst/>
                <a:uLnTx/>
                <a:uFillTx/>
                <a:cs typeface="Arial"/>
                <a:sym typeface="Arial"/>
              </a:rPr>
              <a:t>FirmFind</a:t>
            </a:r>
            <a:r>
              <a:rPr kumimoji="0" lang="en-US" sz="2000" b="0" i="0" u="none" strike="noStrike" kern="0" cap="none" spc="0" normalizeH="0" baseline="0" noProof="0" dirty="0">
                <a:ln>
                  <a:noFill/>
                </a:ln>
                <a:solidFill>
                  <a:srgbClr val="008080"/>
                </a:solidFill>
                <a:effectLst/>
                <a:uLnTx/>
                <a:uFillTx/>
                <a:cs typeface="Arial"/>
                <a:sym typeface="Arial"/>
              </a:rPr>
              <a:t>: </a:t>
            </a:r>
            <a:r>
              <a:rPr kumimoji="0" lang="en-US" sz="2000" b="0" i="0" u="none" strike="noStrike" kern="0" cap="none" spc="0" normalizeH="0" baseline="0" noProof="0" dirty="0">
                <a:ln>
                  <a:noFill/>
                </a:ln>
                <a:solidFill>
                  <a:srgbClr val="008080"/>
                </a:solidFill>
                <a:effectLst/>
                <a:uLnTx/>
                <a:uFillTx/>
                <a:cs typeface="Arial"/>
                <a:sym typeface="Arial"/>
                <a:hlinkClick r:id="rId6"/>
              </a:rPr>
              <a:t>https://jobs.utah.gov/jsp/firmfind/welcome.do</a:t>
            </a:r>
            <a:endParaRPr kumimoji="0" lang="en-US" sz="2000" b="0" i="0" u="none" strike="noStrike" kern="0" cap="none" spc="0" normalizeH="0" baseline="0" noProof="0" dirty="0">
              <a:ln>
                <a:noFill/>
              </a:ln>
              <a:solidFill>
                <a:srgbClr val="008080"/>
              </a:solidFill>
              <a:effectLst/>
              <a:uLnTx/>
              <a:uFillTx/>
              <a:cs typeface="Arial"/>
              <a:sym typeface="Arial"/>
            </a:endParaRPr>
          </a:p>
          <a:p>
            <a:pPr marL="457200" lvl="0" indent="-457200">
              <a:buFont typeface="Arial" panose="020B0604020202020204" pitchFamily="34" charset="0"/>
              <a:buChar char="•"/>
            </a:pPr>
            <a:r>
              <a:rPr kumimoji="0" lang="en-US" sz="2000" b="0" i="0" u="none" strike="noStrike" kern="0" cap="none" spc="0" normalizeH="0" baseline="0" noProof="0" dirty="0">
                <a:ln>
                  <a:noFill/>
                </a:ln>
                <a:solidFill>
                  <a:srgbClr val="008080"/>
                </a:solidFill>
                <a:effectLst/>
                <a:uLnTx/>
                <a:uFillTx/>
                <a:cs typeface="Arial"/>
                <a:sym typeface="Arial"/>
              </a:rPr>
              <a:t>Department of Workforce Services Workforce Information: </a:t>
            </a:r>
            <a:r>
              <a:rPr kumimoji="0" lang="en-US" sz="2000" b="0" i="0" u="none" strike="noStrike" kern="0" cap="none" spc="0" normalizeH="0" baseline="0" noProof="0" dirty="0">
                <a:ln>
                  <a:noFill/>
                </a:ln>
                <a:solidFill>
                  <a:srgbClr val="008080"/>
                </a:solidFill>
                <a:effectLst/>
                <a:uLnTx/>
                <a:uFillTx/>
                <a:cs typeface="Arial"/>
                <a:sym typeface="Arial"/>
                <a:hlinkClick r:id="rId7"/>
              </a:rPr>
              <a:t>https://jobs.utah.gov/wi/index.html</a:t>
            </a:r>
            <a:endParaRPr kumimoji="0" lang="en-US" sz="2000" b="0" i="0" u="none" strike="noStrike" kern="0" cap="none" spc="0" normalizeH="0" baseline="0" noProof="0" dirty="0">
              <a:ln>
                <a:noFill/>
              </a:ln>
              <a:solidFill>
                <a:srgbClr val="008080"/>
              </a:solidFill>
              <a:effectLst/>
              <a:uLnTx/>
              <a:uFillTx/>
              <a:cs typeface="Arial"/>
              <a:sym typeface="Arial"/>
            </a:endParaRPr>
          </a:p>
          <a:p>
            <a:pPr marL="457200" lvl="0" indent="-457200">
              <a:buFont typeface="Arial" panose="020B0604020202020204" pitchFamily="34" charset="0"/>
              <a:buChar char="•"/>
            </a:pPr>
            <a:r>
              <a:rPr kumimoji="0" lang="en-US" sz="2000" b="0" i="0" u="none" strike="noStrike" kern="0" cap="none" spc="0" normalizeH="0" baseline="0" noProof="0" dirty="0">
                <a:ln>
                  <a:noFill/>
                </a:ln>
                <a:solidFill>
                  <a:srgbClr val="008080"/>
                </a:solidFill>
                <a:effectLst/>
                <a:uLnTx/>
                <a:uFillTx/>
                <a:cs typeface="Arial"/>
                <a:sym typeface="Arial"/>
              </a:rPr>
              <a:t>Bureau of Labor Statistics: </a:t>
            </a:r>
            <a:r>
              <a:rPr kumimoji="0" lang="en-US" sz="2000" b="0" i="0" u="none" strike="noStrike" kern="0" cap="none" spc="0" normalizeH="0" baseline="0" noProof="0" dirty="0">
                <a:ln>
                  <a:noFill/>
                </a:ln>
                <a:solidFill>
                  <a:srgbClr val="008080"/>
                </a:solidFill>
                <a:effectLst/>
                <a:uLnTx/>
                <a:uFillTx/>
                <a:cs typeface="Arial"/>
                <a:sym typeface="Arial"/>
                <a:hlinkClick r:id="rId8"/>
              </a:rPr>
              <a:t>https://www.bls.gov/</a:t>
            </a:r>
            <a:endParaRPr kumimoji="0" lang="en-US" sz="2000" b="0" i="0" u="none" strike="noStrike" kern="0" cap="none" spc="0" normalizeH="0" baseline="0" noProof="0" dirty="0">
              <a:ln>
                <a:noFill/>
              </a:ln>
              <a:solidFill>
                <a:srgbClr val="008080"/>
              </a:solidFill>
              <a:effectLst/>
              <a:uLnTx/>
              <a:uFillTx/>
              <a:cs typeface="Arial"/>
              <a:sym typeface="Arial"/>
            </a:endParaRPr>
          </a:p>
          <a:p>
            <a:pPr marL="457200" lvl="0" indent="-457200">
              <a:buFont typeface="Arial" panose="020B0604020202020204" pitchFamily="34" charset="0"/>
              <a:buChar char="•"/>
            </a:pPr>
            <a:r>
              <a:rPr kumimoji="0" lang="en-US" sz="2000" b="0" i="0" u="none" strike="noStrike" kern="0" cap="none" spc="0" normalizeH="0" baseline="0" noProof="0" dirty="0">
                <a:ln>
                  <a:noFill/>
                </a:ln>
                <a:solidFill>
                  <a:srgbClr val="008080"/>
                </a:solidFill>
                <a:effectLst/>
                <a:uLnTx/>
                <a:uFillTx/>
                <a:cs typeface="Arial"/>
                <a:sym typeface="Arial"/>
              </a:rPr>
              <a:t>Bureau of Economic Analysis: </a:t>
            </a:r>
            <a:r>
              <a:rPr kumimoji="0" lang="en-US" sz="2000" b="0" i="0" u="none" strike="noStrike" kern="0" cap="none" spc="0" normalizeH="0" baseline="0" noProof="0" dirty="0">
                <a:ln>
                  <a:noFill/>
                </a:ln>
                <a:solidFill>
                  <a:srgbClr val="008080"/>
                </a:solidFill>
                <a:effectLst/>
                <a:uLnTx/>
                <a:uFillTx/>
                <a:cs typeface="Arial"/>
                <a:sym typeface="Arial"/>
                <a:hlinkClick r:id="rId9"/>
              </a:rPr>
              <a:t>https://www.bea.gov/</a:t>
            </a:r>
            <a:endParaRPr kumimoji="0" lang="en-US" sz="2000" b="0" i="0" u="none" strike="noStrike" kern="0" cap="none" spc="0" normalizeH="0" baseline="0" noProof="0" dirty="0">
              <a:ln>
                <a:noFill/>
              </a:ln>
              <a:solidFill>
                <a:srgbClr val="008080"/>
              </a:solidFill>
              <a:effectLst/>
              <a:uLnTx/>
              <a:uFillTx/>
              <a:cs typeface="Arial"/>
              <a:sym typeface="Arial"/>
            </a:endParaRPr>
          </a:p>
          <a:p>
            <a:pPr marL="457200" lvl="0" indent="-457200">
              <a:buFont typeface="Arial" panose="020B0604020202020204" pitchFamily="34" charset="0"/>
              <a:buChar char="•"/>
            </a:pPr>
            <a:r>
              <a:rPr kumimoji="0" lang="en-US" sz="2000" b="0" i="0" u="none" strike="noStrike" kern="0" cap="none" spc="0" normalizeH="0" baseline="0" noProof="0" dirty="0">
                <a:ln>
                  <a:noFill/>
                </a:ln>
                <a:solidFill>
                  <a:srgbClr val="008080"/>
                </a:solidFill>
                <a:effectLst/>
                <a:uLnTx/>
                <a:uFillTx/>
                <a:cs typeface="Arial"/>
                <a:sym typeface="Arial"/>
              </a:rPr>
              <a:t>Census Bureau’s American </a:t>
            </a:r>
            <a:r>
              <a:rPr kumimoji="0" lang="en-US" sz="2000" b="0" i="0" u="none" strike="noStrike" kern="0" cap="none" spc="0" normalizeH="0" baseline="0" noProof="0" dirty="0" err="1">
                <a:ln>
                  <a:noFill/>
                </a:ln>
                <a:solidFill>
                  <a:srgbClr val="008080"/>
                </a:solidFill>
                <a:effectLst/>
                <a:uLnTx/>
                <a:uFillTx/>
                <a:cs typeface="Arial"/>
                <a:sym typeface="Arial"/>
              </a:rPr>
              <a:t>FactFinder</a:t>
            </a:r>
            <a:r>
              <a:rPr kumimoji="0" lang="en-US" sz="2000" b="0" i="0" u="none" strike="noStrike" kern="0" cap="none" spc="0" normalizeH="0" baseline="0" noProof="0" dirty="0">
                <a:ln>
                  <a:noFill/>
                </a:ln>
                <a:solidFill>
                  <a:srgbClr val="008080"/>
                </a:solidFill>
                <a:effectLst/>
                <a:uLnTx/>
                <a:uFillTx/>
                <a:cs typeface="Arial"/>
                <a:sym typeface="Arial"/>
              </a:rPr>
              <a:t>: </a:t>
            </a:r>
            <a:r>
              <a:rPr kumimoji="0" lang="en-US" sz="2000" b="0" i="0" u="none" strike="noStrike" kern="0" cap="none" spc="0" normalizeH="0" baseline="0" noProof="0" dirty="0">
                <a:ln>
                  <a:noFill/>
                </a:ln>
                <a:solidFill>
                  <a:srgbClr val="008080"/>
                </a:solidFill>
                <a:effectLst/>
                <a:uLnTx/>
                <a:uFillTx/>
                <a:cs typeface="Arial"/>
                <a:sym typeface="Arial"/>
                <a:hlinkClick r:id="rId10"/>
              </a:rPr>
              <a:t>https://factfinder.census.gov/faces/nav/jsf/pages/index.xhtml</a:t>
            </a:r>
            <a:endParaRPr kumimoji="0" lang="en-US" sz="2000" b="0" i="0" u="none" strike="noStrike" kern="0" cap="none" spc="0" normalizeH="0" baseline="0" noProof="0" dirty="0">
              <a:ln>
                <a:noFill/>
              </a:ln>
              <a:solidFill>
                <a:srgbClr val="008080"/>
              </a:solidFill>
              <a:effectLst/>
              <a:uLnTx/>
              <a:uFillTx/>
              <a:cs typeface="Arial"/>
              <a:sym typeface="Arial"/>
            </a:endParaRPr>
          </a:p>
          <a:p>
            <a:pPr marL="457200" lvl="0" indent="-457200">
              <a:buFont typeface="Arial" panose="020B0604020202020204" pitchFamily="34" charset="0"/>
              <a:buChar char="•"/>
            </a:pPr>
            <a:r>
              <a:rPr kumimoji="0" lang="en-US" sz="2000" b="0" i="0" u="none" strike="noStrike" kern="0" cap="none" spc="0" normalizeH="0" baseline="0" noProof="0" dirty="0" err="1">
                <a:ln>
                  <a:noFill/>
                </a:ln>
                <a:solidFill>
                  <a:srgbClr val="008080"/>
                </a:solidFill>
                <a:effectLst/>
                <a:uLnTx/>
                <a:uFillTx/>
                <a:cs typeface="Arial"/>
                <a:sym typeface="Arial"/>
              </a:rPr>
              <a:t>Kem</a:t>
            </a:r>
            <a:r>
              <a:rPr kumimoji="0" lang="en-US" sz="2000" b="0" i="0" u="none" strike="noStrike" kern="0" cap="none" spc="0" normalizeH="0" baseline="0" noProof="0" dirty="0">
                <a:ln>
                  <a:noFill/>
                </a:ln>
                <a:solidFill>
                  <a:srgbClr val="008080"/>
                </a:solidFill>
                <a:effectLst/>
                <a:uLnTx/>
                <a:uFillTx/>
                <a:cs typeface="Arial"/>
                <a:sym typeface="Arial"/>
              </a:rPr>
              <a:t> C. Gardner Policy Institute: </a:t>
            </a:r>
            <a:r>
              <a:rPr kumimoji="0" lang="en-US" sz="2000" b="0" i="0" u="none" strike="noStrike" kern="0" cap="none" spc="0" normalizeH="0" baseline="0" noProof="0" dirty="0">
                <a:ln>
                  <a:noFill/>
                </a:ln>
                <a:solidFill>
                  <a:srgbClr val="008080"/>
                </a:solidFill>
                <a:effectLst/>
                <a:uLnTx/>
                <a:uFillTx/>
                <a:cs typeface="Arial"/>
                <a:sym typeface="Arial"/>
                <a:hlinkClick r:id="rId11"/>
              </a:rPr>
              <a:t>http://gardner.utah.edu/</a:t>
            </a:r>
            <a:endParaRPr kumimoji="0" lang="en-US" sz="2000" b="0" i="0" u="none" strike="noStrike" kern="0" cap="none" spc="0" normalizeH="0" baseline="0" noProof="0" dirty="0">
              <a:ln>
                <a:noFill/>
              </a:ln>
              <a:solidFill>
                <a:srgbClr val="008080"/>
              </a:solidFill>
              <a:effectLst/>
              <a:uLnTx/>
              <a:uFillTx/>
              <a:cs typeface="Arial"/>
              <a:sym typeface="Arial"/>
            </a:endParaRPr>
          </a:p>
          <a:p>
            <a:pPr marL="457200" lvl="0" indent="-457200">
              <a:buFont typeface="Arial" panose="020B0604020202020204" pitchFamily="34" charset="0"/>
              <a:buChar char="•"/>
            </a:pPr>
            <a:r>
              <a:rPr kumimoji="0" lang="en-US" sz="2000" b="0" i="0" u="none" strike="noStrike" kern="0" cap="none" spc="0" normalizeH="0" baseline="0" noProof="0" dirty="0">
                <a:ln>
                  <a:noFill/>
                </a:ln>
                <a:solidFill>
                  <a:srgbClr val="008080"/>
                </a:solidFill>
                <a:effectLst/>
                <a:uLnTx/>
                <a:uFillTx/>
                <a:cs typeface="Arial"/>
                <a:sym typeface="Arial"/>
              </a:rPr>
              <a:t>Utah State Tax Commission Economics and Statistical Unit: </a:t>
            </a:r>
            <a:r>
              <a:rPr kumimoji="0" lang="en-US" sz="2000" b="0" i="0" u="none" strike="noStrike" kern="0" cap="none" spc="0" normalizeH="0" baseline="0" noProof="0" dirty="0">
                <a:ln>
                  <a:noFill/>
                </a:ln>
                <a:solidFill>
                  <a:srgbClr val="008080"/>
                </a:solidFill>
                <a:effectLst/>
                <a:uLnTx/>
                <a:uFillTx/>
                <a:cs typeface="Arial"/>
                <a:sym typeface="Arial"/>
                <a:hlinkClick r:id="rId12"/>
              </a:rPr>
              <a:t>http://tax.utah.gov/econstats</a:t>
            </a:r>
            <a:endParaRPr lang="en-US" sz="2000" kern="0" dirty="0">
              <a:solidFill>
                <a:srgbClr val="008080"/>
              </a:solidFill>
              <a:cs typeface="Arial"/>
              <a:sym typeface="Arial"/>
            </a:endParaRPr>
          </a:p>
          <a:p>
            <a:pPr marL="457200" indent="-457200">
              <a:buFont typeface="Arial" panose="020B0604020202020204" pitchFamily="34" charset="0"/>
              <a:buChar char="•"/>
            </a:pPr>
            <a:r>
              <a:rPr lang="en-US" sz="2000" kern="0" dirty="0">
                <a:solidFill>
                  <a:srgbClr val="008080"/>
                </a:solidFill>
                <a:cs typeface="Arial"/>
                <a:sym typeface="Arial"/>
              </a:rPr>
              <a:t>Formatting Template for Appendix 1 and 2: </a:t>
            </a:r>
            <a:r>
              <a:rPr lang="en-US" sz="2000" kern="0" dirty="0">
                <a:solidFill>
                  <a:schemeClr val="bg1"/>
                </a:solidFill>
                <a:cs typeface="Arial"/>
                <a:sym typeface="Arial"/>
                <a:hlinkClick r:id="rId13"/>
              </a:rPr>
              <a:t>https://rules.utah.gov/agency-resources/</a:t>
            </a:r>
            <a:r>
              <a:rPr lang="en-US" sz="2000" kern="0" dirty="0">
                <a:solidFill>
                  <a:schemeClr val="bg1"/>
                </a:solidFill>
                <a:cs typeface="Arial"/>
                <a:sym typeface="Arial"/>
              </a:rPr>
              <a:t> </a:t>
            </a:r>
            <a:endParaRPr lang="en-US" sz="2000" kern="0" dirty="0">
              <a:solidFill>
                <a:srgbClr val="008080"/>
              </a:solidFill>
              <a:cs typeface="Arial"/>
              <a:sym typeface="Arial"/>
            </a:endParaRPr>
          </a:p>
          <a:p>
            <a:pPr marL="971550" lvl="1" indent="-514350">
              <a:buFont typeface="+mj-lt"/>
              <a:buAutoNum type="romanLcPeriod"/>
            </a:pPr>
            <a:r>
              <a:rPr lang="en-US" sz="2000" kern="0" dirty="0">
                <a:solidFill>
                  <a:srgbClr val="008080"/>
                </a:solidFill>
                <a:cs typeface="Arial"/>
                <a:sym typeface="Arial"/>
              </a:rPr>
              <a:t>Scroll down and download file entitled “</a:t>
            </a:r>
            <a:r>
              <a:rPr lang="en-US" sz="2000" kern="0" dirty="0">
                <a:solidFill>
                  <a:srgbClr val="008080"/>
                </a:solidFill>
                <a:cs typeface="Arial"/>
              </a:rPr>
              <a:t>Fiscal Analysis Table Template to include within rules (.rtf filings)</a:t>
            </a:r>
            <a:endParaRPr lang="en-US" sz="2000" kern="0" dirty="0">
              <a:solidFill>
                <a:srgbClr val="008080"/>
              </a:solidFill>
              <a:cs typeface="Arial"/>
              <a:sym typeface="Arial"/>
            </a:endParaRPr>
          </a:p>
        </p:txBody>
      </p:sp>
      <p:sp>
        <p:nvSpPr>
          <p:cNvPr id="2" name="Slide Number Placeholder 1"/>
          <p:cNvSpPr>
            <a:spLocks noGrp="1"/>
          </p:cNvSpPr>
          <p:nvPr>
            <p:ph type="sldNum" sz="quarter" idx="12"/>
          </p:nvPr>
        </p:nvSpPr>
        <p:spPr/>
        <p:txBody>
          <a:bodyPr/>
          <a:lstStyle/>
          <a:p>
            <a:fld id="{53091032-50ED-7545-8810-6184BDE26ACF}" type="slidenum">
              <a:rPr lang="en-US" smtClean="0">
                <a:solidFill>
                  <a:prstClr val="black">
                    <a:tint val="75000"/>
                  </a:prstClr>
                </a:solidFill>
              </a:rPr>
              <a:pPr/>
              <a:t>69</a:t>
            </a:fld>
            <a:endParaRPr lang="en-US" dirty="0">
              <a:solidFill>
                <a:prstClr val="black">
                  <a:tint val="75000"/>
                </a:prstClr>
              </a:solidFill>
            </a:endParaRPr>
          </a:p>
        </p:txBody>
      </p:sp>
    </p:spTree>
    <p:extLst>
      <p:ext uri="{BB962C8B-B14F-4D97-AF65-F5344CB8AC3E}">
        <p14:creationId xmlns:p14="http://schemas.microsoft.com/office/powerpoint/2010/main" val="2993148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57817" y="1878766"/>
            <a:ext cx="10330197" cy="4539704"/>
          </a:xfrm>
          <a:prstGeom prst="rect">
            <a:avLst/>
          </a:prstGeom>
          <a:noFill/>
        </p:spPr>
        <p:txBody>
          <a:bodyPr wrap="square" rtlCol="0">
            <a:spAutoFit/>
          </a:bodyPr>
          <a:lstStyle/>
          <a:p>
            <a:pPr marL="457200" indent="-457200">
              <a:buFont typeface="Arial" panose="020B0604020202020204" pitchFamily="34" charset="0"/>
              <a:buChar char="•"/>
            </a:pPr>
            <a:r>
              <a:rPr lang="en-US" sz="2200" dirty="0">
                <a:solidFill>
                  <a:srgbClr val="008080"/>
                </a:solidFill>
              </a:rPr>
              <a:t>Executive Order 2017-1 states that “each agency shall include as part of  the rule analysis the </a:t>
            </a:r>
            <a:r>
              <a:rPr lang="en-US" sz="2200" b="1" dirty="0">
                <a:solidFill>
                  <a:srgbClr val="008080"/>
                </a:solidFill>
              </a:rPr>
              <a:t>anticipated </a:t>
            </a:r>
            <a:r>
              <a:rPr lang="en-US" sz="2200" b="1" u="sng" dirty="0">
                <a:solidFill>
                  <a:srgbClr val="008080"/>
                </a:solidFill>
              </a:rPr>
              <a:t>costs</a:t>
            </a:r>
            <a:r>
              <a:rPr lang="en-US" sz="2200" b="1" dirty="0">
                <a:solidFill>
                  <a:srgbClr val="008080"/>
                </a:solidFill>
              </a:rPr>
              <a:t> or </a:t>
            </a:r>
            <a:r>
              <a:rPr lang="en-US" sz="2200" b="1" u="sng" dirty="0">
                <a:solidFill>
                  <a:srgbClr val="008080"/>
                </a:solidFill>
              </a:rPr>
              <a:t>savings</a:t>
            </a:r>
            <a:r>
              <a:rPr lang="en-US" sz="2200" b="1" dirty="0">
                <a:solidFill>
                  <a:srgbClr val="008080"/>
                </a:solidFill>
              </a:rPr>
              <a:t> in terms of </a:t>
            </a:r>
            <a:r>
              <a:rPr lang="en-US" sz="2200" b="1" u="sng" dirty="0">
                <a:solidFill>
                  <a:srgbClr val="008080"/>
                </a:solidFill>
              </a:rPr>
              <a:t>fiscal</a:t>
            </a:r>
            <a:r>
              <a:rPr lang="en-US" sz="2200" b="1" dirty="0">
                <a:solidFill>
                  <a:srgbClr val="008080"/>
                </a:solidFill>
              </a:rPr>
              <a:t> and  </a:t>
            </a:r>
            <a:r>
              <a:rPr lang="en-US" sz="2200" b="1" u="sng" dirty="0">
                <a:solidFill>
                  <a:srgbClr val="008080"/>
                </a:solidFill>
              </a:rPr>
              <a:t>non-fiscal</a:t>
            </a:r>
            <a:r>
              <a:rPr lang="en-US" sz="2200" b="1" dirty="0">
                <a:solidFill>
                  <a:srgbClr val="008080"/>
                </a:solidFill>
              </a:rPr>
              <a:t> impacts and burdens a rule may have </a:t>
            </a:r>
            <a:r>
              <a:rPr lang="en-US" sz="2200" b="1" u="sng" dirty="0">
                <a:solidFill>
                  <a:srgbClr val="008080"/>
                </a:solidFill>
              </a:rPr>
              <a:t>directly</a:t>
            </a:r>
            <a:r>
              <a:rPr lang="en-US" sz="2200" b="1" dirty="0">
                <a:solidFill>
                  <a:srgbClr val="008080"/>
                </a:solidFill>
              </a:rPr>
              <a:t> and </a:t>
            </a:r>
            <a:r>
              <a:rPr lang="en-US" sz="2200" b="1" u="sng" dirty="0">
                <a:solidFill>
                  <a:srgbClr val="008080"/>
                </a:solidFill>
              </a:rPr>
              <a:t>indirectly</a:t>
            </a:r>
            <a:r>
              <a:rPr lang="en-US" sz="2200" dirty="0">
                <a:solidFill>
                  <a:srgbClr val="008080"/>
                </a:solidFill>
              </a:rPr>
              <a:t>  to” all affected parties.</a:t>
            </a:r>
          </a:p>
          <a:p>
            <a:endParaRPr lang="en-US" sz="1400" dirty="0">
              <a:solidFill>
                <a:srgbClr val="008080"/>
              </a:solidFill>
            </a:endParaRPr>
          </a:p>
          <a:p>
            <a:pPr marL="457200" indent="-457200">
              <a:buFont typeface="Arial" panose="020B0604020202020204" pitchFamily="34" charset="0"/>
              <a:buChar char="•"/>
            </a:pPr>
            <a:r>
              <a:rPr lang="en-US" sz="2200" dirty="0">
                <a:solidFill>
                  <a:srgbClr val="008080"/>
                </a:solidFill>
              </a:rPr>
              <a:t>The six terms above produce eight types of impacts:</a:t>
            </a:r>
          </a:p>
          <a:p>
            <a:pPr marL="457200" indent="-457200">
              <a:buFont typeface="Arial" panose="020B0604020202020204" pitchFamily="34" charset="0"/>
              <a:buChar char="•"/>
            </a:pPr>
            <a:endParaRPr lang="en-US" sz="2200" dirty="0">
              <a:solidFill>
                <a:srgbClr val="008080"/>
              </a:solidFill>
            </a:endParaRPr>
          </a:p>
          <a:p>
            <a:pPr marL="457200" indent="-457200">
              <a:buFont typeface="Arial" panose="020B0604020202020204" pitchFamily="34" charset="0"/>
              <a:buChar char="•"/>
            </a:pPr>
            <a:endParaRPr lang="en-US" sz="2200" dirty="0">
              <a:solidFill>
                <a:srgbClr val="008080"/>
              </a:solidFill>
            </a:endParaRPr>
          </a:p>
          <a:p>
            <a:pPr marL="457200" indent="-457200">
              <a:buFont typeface="Arial" panose="020B0604020202020204" pitchFamily="34" charset="0"/>
              <a:buChar char="•"/>
            </a:pPr>
            <a:endParaRPr lang="en-US" sz="2200" dirty="0">
              <a:solidFill>
                <a:srgbClr val="008080"/>
              </a:solidFill>
            </a:endParaRPr>
          </a:p>
          <a:p>
            <a:pPr marL="457200" indent="-457200">
              <a:buFont typeface="Arial" panose="020B0604020202020204" pitchFamily="34" charset="0"/>
              <a:buChar char="•"/>
            </a:pPr>
            <a:endParaRPr lang="en-US" sz="2200" dirty="0">
              <a:solidFill>
                <a:srgbClr val="008080"/>
              </a:solidFill>
            </a:endParaRPr>
          </a:p>
          <a:p>
            <a:pPr marL="457200" indent="-457200">
              <a:buFont typeface="Arial" panose="020B0604020202020204" pitchFamily="34" charset="0"/>
              <a:buChar char="•"/>
            </a:pPr>
            <a:endParaRPr lang="en-US" sz="2200" dirty="0">
              <a:solidFill>
                <a:srgbClr val="008080"/>
              </a:solidFill>
            </a:endParaRPr>
          </a:p>
          <a:p>
            <a:pPr marL="457200" indent="-457200">
              <a:buFont typeface="Arial" panose="020B0604020202020204" pitchFamily="34" charset="0"/>
              <a:buChar char="•"/>
            </a:pPr>
            <a:endParaRPr lang="en-US" sz="2200" dirty="0">
              <a:solidFill>
                <a:srgbClr val="008080"/>
              </a:solidFill>
            </a:endParaRPr>
          </a:p>
          <a:p>
            <a:pPr marL="457200" indent="-457200">
              <a:spcBef>
                <a:spcPts val="600"/>
              </a:spcBef>
              <a:buFont typeface="Arial" panose="020B0604020202020204" pitchFamily="34" charset="0"/>
              <a:buChar char="•"/>
            </a:pPr>
            <a:r>
              <a:rPr lang="en-US" sz="2200" dirty="0">
                <a:solidFill>
                  <a:srgbClr val="008080"/>
                </a:solidFill>
              </a:rPr>
              <a:t>Definitions of these terms will be presented in the following slides.</a:t>
            </a:r>
          </a:p>
          <a:p>
            <a:pPr marL="457200" indent="-457200">
              <a:buFont typeface="Arial" panose="020B0604020202020204" pitchFamily="34" charset="0"/>
              <a:buChar char="•"/>
            </a:pPr>
            <a:endParaRPr lang="en-US" sz="2800" dirty="0">
              <a:solidFill>
                <a:srgbClr val="008080"/>
              </a:solidFill>
            </a:endParaRPr>
          </a:p>
        </p:txBody>
      </p:sp>
      <p:graphicFrame>
        <p:nvGraphicFramePr>
          <p:cNvPr id="13" name="object 4"/>
          <p:cNvGraphicFramePr>
            <a:graphicFrameLocks noGrp="1"/>
          </p:cNvGraphicFramePr>
          <p:nvPr>
            <p:extLst>
              <p:ext uri="{D42A27DB-BD31-4B8C-83A1-F6EECF244321}">
                <p14:modId xmlns:p14="http://schemas.microsoft.com/office/powerpoint/2010/main" val="823868796"/>
              </p:ext>
            </p:extLst>
          </p:nvPr>
        </p:nvGraphicFramePr>
        <p:xfrm>
          <a:off x="1688966" y="3595606"/>
          <a:ext cx="8667898" cy="1794128"/>
        </p:xfrm>
        <a:graphic>
          <a:graphicData uri="http://schemas.openxmlformats.org/drawingml/2006/table">
            <a:tbl>
              <a:tblPr firstRow="1" bandRow="1">
                <a:tableStyleId>{5940675A-B579-460E-94D1-54222C63F5DA}</a:tableStyleId>
              </a:tblPr>
              <a:tblGrid>
                <a:gridCol w="4333949">
                  <a:extLst>
                    <a:ext uri="{9D8B030D-6E8A-4147-A177-3AD203B41FA5}">
                      <a16:colId xmlns:a16="http://schemas.microsoft.com/office/drawing/2014/main" val="20000"/>
                    </a:ext>
                  </a:extLst>
                </a:gridCol>
                <a:gridCol w="4333949">
                  <a:extLst>
                    <a:ext uri="{9D8B030D-6E8A-4147-A177-3AD203B41FA5}">
                      <a16:colId xmlns:a16="http://schemas.microsoft.com/office/drawing/2014/main" val="20001"/>
                    </a:ext>
                  </a:extLst>
                </a:gridCol>
              </a:tblGrid>
              <a:tr h="448532">
                <a:tc>
                  <a:txBody>
                    <a:bodyPr/>
                    <a:lstStyle/>
                    <a:p>
                      <a:pPr marL="127000">
                        <a:lnSpc>
                          <a:spcPts val="2475"/>
                        </a:lnSpc>
                      </a:pPr>
                      <a:r>
                        <a:rPr sz="2000" dirty="0">
                          <a:solidFill>
                            <a:srgbClr val="008080"/>
                          </a:solidFill>
                        </a:rPr>
                        <a:t>1. </a:t>
                      </a:r>
                      <a:r>
                        <a:rPr sz="2000" spc="-5" dirty="0">
                          <a:solidFill>
                            <a:srgbClr val="008080"/>
                          </a:solidFill>
                        </a:rPr>
                        <a:t>Direct Fiscal</a:t>
                      </a:r>
                      <a:r>
                        <a:rPr sz="2000" spc="-100" dirty="0">
                          <a:solidFill>
                            <a:srgbClr val="008080"/>
                          </a:solidFill>
                        </a:rPr>
                        <a:t> </a:t>
                      </a:r>
                      <a:r>
                        <a:rPr sz="2000" spc="-10" dirty="0">
                          <a:solidFill>
                            <a:srgbClr val="008080"/>
                          </a:solidFill>
                        </a:rPr>
                        <a:t>Cost</a:t>
                      </a:r>
                      <a:endParaRPr sz="2000" dirty="0">
                        <a:solidFill>
                          <a:srgbClr val="008080"/>
                        </a:solidFill>
                        <a:latin typeface="Calibri"/>
                        <a:cs typeface="Calibri"/>
                      </a:endParaRPr>
                    </a:p>
                  </a:txBody>
                  <a:tcPr marL="0" marR="0" marT="0" marB="0" anchor="ctr"/>
                </a:tc>
                <a:tc>
                  <a:txBody>
                    <a:bodyPr/>
                    <a:lstStyle/>
                    <a:p>
                      <a:pPr marL="531495">
                        <a:lnSpc>
                          <a:spcPts val="2475"/>
                        </a:lnSpc>
                      </a:pPr>
                      <a:r>
                        <a:rPr sz="2000" dirty="0">
                          <a:solidFill>
                            <a:srgbClr val="008080"/>
                          </a:solidFill>
                        </a:rPr>
                        <a:t>5. </a:t>
                      </a:r>
                      <a:r>
                        <a:rPr sz="2000" spc="-5" dirty="0">
                          <a:solidFill>
                            <a:srgbClr val="008080"/>
                          </a:solidFill>
                        </a:rPr>
                        <a:t>Direct Fiscal</a:t>
                      </a:r>
                      <a:r>
                        <a:rPr sz="2000" spc="-105" dirty="0">
                          <a:solidFill>
                            <a:srgbClr val="008080"/>
                          </a:solidFill>
                        </a:rPr>
                        <a:t> </a:t>
                      </a:r>
                      <a:r>
                        <a:rPr sz="2000" spc="-5" dirty="0">
                          <a:solidFill>
                            <a:srgbClr val="008080"/>
                          </a:solidFill>
                        </a:rPr>
                        <a:t>Benefit</a:t>
                      </a:r>
                      <a:endParaRPr sz="2000" dirty="0">
                        <a:solidFill>
                          <a:srgbClr val="008080"/>
                        </a:solidFill>
                        <a:latin typeface="Calibri"/>
                        <a:cs typeface="Calibri"/>
                      </a:endParaRPr>
                    </a:p>
                  </a:txBody>
                  <a:tcPr marL="0" marR="0" marT="0" marB="0" anchor="ctr"/>
                </a:tc>
                <a:extLst>
                  <a:ext uri="{0D108BD9-81ED-4DB2-BD59-A6C34878D82A}">
                    <a16:rowId xmlns:a16="http://schemas.microsoft.com/office/drawing/2014/main" val="10000"/>
                  </a:ext>
                </a:extLst>
              </a:tr>
              <a:tr h="448532">
                <a:tc>
                  <a:txBody>
                    <a:bodyPr/>
                    <a:lstStyle/>
                    <a:p>
                      <a:pPr marL="127000">
                        <a:lnSpc>
                          <a:spcPts val="3090"/>
                        </a:lnSpc>
                      </a:pPr>
                      <a:r>
                        <a:rPr sz="2000" dirty="0">
                          <a:solidFill>
                            <a:srgbClr val="008080"/>
                          </a:solidFill>
                        </a:rPr>
                        <a:t>2. </a:t>
                      </a:r>
                      <a:r>
                        <a:rPr sz="2000" spc="-5" dirty="0">
                          <a:solidFill>
                            <a:srgbClr val="008080"/>
                          </a:solidFill>
                        </a:rPr>
                        <a:t>Indirect Fiscal</a:t>
                      </a:r>
                      <a:r>
                        <a:rPr sz="2000" spc="-100" dirty="0">
                          <a:solidFill>
                            <a:srgbClr val="008080"/>
                          </a:solidFill>
                        </a:rPr>
                        <a:t> </a:t>
                      </a:r>
                      <a:r>
                        <a:rPr sz="2000" spc="-10" dirty="0">
                          <a:solidFill>
                            <a:srgbClr val="008080"/>
                          </a:solidFill>
                        </a:rPr>
                        <a:t>Cost</a:t>
                      </a:r>
                      <a:endParaRPr sz="2000" dirty="0">
                        <a:solidFill>
                          <a:srgbClr val="008080"/>
                        </a:solidFill>
                        <a:latin typeface="Calibri"/>
                        <a:cs typeface="Calibri"/>
                      </a:endParaRPr>
                    </a:p>
                  </a:txBody>
                  <a:tcPr marL="0" marR="0" marT="0" marB="0" anchor="ctr"/>
                </a:tc>
                <a:tc>
                  <a:txBody>
                    <a:bodyPr/>
                    <a:lstStyle/>
                    <a:p>
                      <a:pPr marL="531495">
                        <a:lnSpc>
                          <a:spcPts val="3090"/>
                        </a:lnSpc>
                      </a:pPr>
                      <a:r>
                        <a:rPr sz="2000" dirty="0">
                          <a:solidFill>
                            <a:srgbClr val="008080"/>
                          </a:solidFill>
                        </a:rPr>
                        <a:t>6. </a:t>
                      </a:r>
                      <a:r>
                        <a:rPr sz="2000" spc="-5" dirty="0">
                          <a:solidFill>
                            <a:srgbClr val="008080"/>
                          </a:solidFill>
                        </a:rPr>
                        <a:t>Indirect Fiscal</a:t>
                      </a:r>
                      <a:r>
                        <a:rPr sz="2000" spc="-105" dirty="0">
                          <a:solidFill>
                            <a:srgbClr val="008080"/>
                          </a:solidFill>
                        </a:rPr>
                        <a:t> </a:t>
                      </a:r>
                      <a:r>
                        <a:rPr sz="2000" spc="-5" dirty="0">
                          <a:solidFill>
                            <a:srgbClr val="008080"/>
                          </a:solidFill>
                        </a:rPr>
                        <a:t>Benefit</a:t>
                      </a:r>
                      <a:endParaRPr sz="2000" dirty="0">
                        <a:solidFill>
                          <a:srgbClr val="008080"/>
                        </a:solidFill>
                        <a:latin typeface="Calibri"/>
                        <a:cs typeface="Calibri"/>
                      </a:endParaRPr>
                    </a:p>
                  </a:txBody>
                  <a:tcPr marL="0" marR="0" marT="0" marB="0" anchor="ctr"/>
                </a:tc>
                <a:extLst>
                  <a:ext uri="{0D108BD9-81ED-4DB2-BD59-A6C34878D82A}">
                    <a16:rowId xmlns:a16="http://schemas.microsoft.com/office/drawing/2014/main" val="10001"/>
                  </a:ext>
                </a:extLst>
              </a:tr>
              <a:tr h="448532">
                <a:tc>
                  <a:txBody>
                    <a:bodyPr/>
                    <a:lstStyle/>
                    <a:p>
                      <a:pPr marL="127000">
                        <a:lnSpc>
                          <a:spcPts val="3090"/>
                        </a:lnSpc>
                      </a:pPr>
                      <a:r>
                        <a:rPr sz="2000" dirty="0">
                          <a:solidFill>
                            <a:srgbClr val="008080"/>
                          </a:solidFill>
                        </a:rPr>
                        <a:t>3. </a:t>
                      </a:r>
                      <a:r>
                        <a:rPr sz="2000" spc="-5" dirty="0">
                          <a:solidFill>
                            <a:srgbClr val="008080"/>
                          </a:solidFill>
                        </a:rPr>
                        <a:t>Direct Non-Fiscal</a:t>
                      </a:r>
                      <a:r>
                        <a:rPr sz="2000" spc="-75" dirty="0">
                          <a:solidFill>
                            <a:srgbClr val="008080"/>
                          </a:solidFill>
                        </a:rPr>
                        <a:t> </a:t>
                      </a:r>
                      <a:r>
                        <a:rPr sz="2000" spc="-10" dirty="0">
                          <a:solidFill>
                            <a:srgbClr val="008080"/>
                          </a:solidFill>
                        </a:rPr>
                        <a:t>Cost</a:t>
                      </a:r>
                      <a:endParaRPr sz="2000" dirty="0">
                        <a:solidFill>
                          <a:srgbClr val="008080"/>
                        </a:solidFill>
                        <a:latin typeface="Calibri"/>
                        <a:cs typeface="Calibri"/>
                      </a:endParaRPr>
                    </a:p>
                  </a:txBody>
                  <a:tcPr marL="0" marR="0" marT="0" marB="0" anchor="ctr"/>
                </a:tc>
                <a:tc>
                  <a:txBody>
                    <a:bodyPr/>
                    <a:lstStyle/>
                    <a:p>
                      <a:pPr marL="531495">
                        <a:lnSpc>
                          <a:spcPts val="3090"/>
                        </a:lnSpc>
                      </a:pPr>
                      <a:r>
                        <a:rPr sz="2000" dirty="0">
                          <a:solidFill>
                            <a:srgbClr val="008080"/>
                          </a:solidFill>
                        </a:rPr>
                        <a:t>7. </a:t>
                      </a:r>
                      <a:r>
                        <a:rPr sz="2000" spc="-5" dirty="0">
                          <a:solidFill>
                            <a:srgbClr val="008080"/>
                          </a:solidFill>
                        </a:rPr>
                        <a:t>Direct Non-Fiscal</a:t>
                      </a:r>
                      <a:r>
                        <a:rPr sz="2000" spc="-85" dirty="0">
                          <a:solidFill>
                            <a:srgbClr val="008080"/>
                          </a:solidFill>
                        </a:rPr>
                        <a:t> </a:t>
                      </a:r>
                      <a:r>
                        <a:rPr sz="2000" spc="-5" dirty="0">
                          <a:solidFill>
                            <a:srgbClr val="008080"/>
                          </a:solidFill>
                        </a:rPr>
                        <a:t>Benefit</a:t>
                      </a:r>
                      <a:endParaRPr sz="2000" dirty="0">
                        <a:solidFill>
                          <a:srgbClr val="008080"/>
                        </a:solidFill>
                        <a:latin typeface="Calibri"/>
                        <a:cs typeface="Calibri"/>
                      </a:endParaRPr>
                    </a:p>
                  </a:txBody>
                  <a:tcPr marL="0" marR="0" marT="0" marB="0" anchor="ctr"/>
                </a:tc>
                <a:extLst>
                  <a:ext uri="{0D108BD9-81ED-4DB2-BD59-A6C34878D82A}">
                    <a16:rowId xmlns:a16="http://schemas.microsoft.com/office/drawing/2014/main" val="10002"/>
                  </a:ext>
                </a:extLst>
              </a:tr>
              <a:tr h="448532">
                <a:tc>
                  <a:txBody>
                    <a:bodyPr/>
                    <a:lstStyle/>
                    <a:p>
                      <a:pPr marL="127000">
                        <a:lnSpc>
                          <a:spcPts val="3090"/>
                        </a:lnSpc>
                      </a:pPr>
                      <a:r>
                        <a:rPr sz="2000" dirty="0">
                          <a:solidFill>
                            <a:srgbClr val="008080"/>
                          </a:solidFill>
                        </a:rPr>
                        <a:t>4. </a:t>
                      </a:r>
                      <a:r>
                        <a:rPr sz="2000" spc="-5" dirty="0">
                          <a:solidFill>
                            <a:srgbClr val="008080"/>
                          </a:solidFill>
                        </a:rPr>
                        <a:t>Indirect Non-Fiscal</a:t>
                      </a:r>
                      <a:r>
                        <a:rPr sz="2000" spc="-80" dirty="0">
                          <a:solidFill>
                            <a:srgbClr val="008080"/>
                          </a:solidFill>
                        </a:rPr>
                        <a:t> </a:t>
                      </a:r>
                      <a:r>
                        <a:rPr sz="2000" spc="-10" dirty="0">
                          <a:solidFill>
                            <a:srgbClr val="008080"/>
                          </a:solidFill>
                        </a:rPr>
                        <a:t>Cost</a:t>
                      </a:r>
                      <a:endParaRPr sz="2000" dirty="0">
                        <a:solidFill>
                          <a:srgbClr val="008080"/>
                        </a:solidFill>
                        <a:latin typeface="Calibri"/>
                        <a:cs typeface="Calibri"/>
                      </a:endParaRPr>
                    </a:p>
                  </a:txBody>
                  <a:tcPr marL="0" marR="0" marT="0" marB="0" anchor="ctr"/>
                </a:tc>
                <a:tc>
                  <a:txBody>
                    <a:bodyPr/>
                    <a:lstStyle/>
                    <a:p>
                      <a:pPr marL="531495">
                        <a:lnSpc>
                          <a:spcPts val="3090"/>
                        </a:lnSpc>
                      </a:pPr>
                      <a:r>
                        <a:rPr sz="2000" dirty="0">
                          <a:solidFill>
                            <a:srgbClr val="008080"/>
                          </a:solidFill>
                        </a:rPr>
                        <a:t>8. </a:t>
                      </a:r>
                      <a:r>
                        <a:rPr sz="2000" spc="-5" dirty="0">
                          <a:solidFill>
                            <a:srgbClr val="008080"/>
                          </a:solidFill>
                        </a:rPr>
                        <a:t>Indirect Non-Fiscal</a:t>
                      </a:r>
                      <a:r>
                        <a:rPr sz="2000" spc="-80" dirty="0">
                          <a:solidFill>
                            <a:srgbClr val="008080"/>
                          </a:solidFill>
                        </a:rPr>
                        <a:t> </a:t>
                      </a:r>
                      <a:r>
                        <a:rPr sz="2000" spc="-5" dirty="0">
                          <a:solidFill>
                            <a:srgbClr val="008080"/>
                          </a:solidFill>
                        </a:rPr>
                        <a:t>Benefit</a:t>
                      </a:r>
                      <a:endParaRPr sz="2000" dirty="0">
                        <a:solidFill>
                          <a:srgbClr val="008080"/>
                        </a:solidFill>
                        <a:latin typeface="Calibri"/>
                        <a:cs typeface="Calibri"/>
                      </a:endParaRPr>
                    </a:p>
                  </a:txBody>
                  <a:tcPr marL="0" marR="0" marT="0" marB="0" anchor="ctr"/>
                </a:tc>
                <a:extLst>
                  <a:ext uri="{0D108BD9-81ED-4DB2-BD59-A6C34878D82A}">
                    <a16:rowId xmlns:a16="http://schemas.microsoft.com/office/drawing/2014/main" val="10003"/>
                  </a:ext>
                </a:extLst>
              </a:tr>
            </a:tbl>
          </a:graphicData>
        </a:graphic>
      </p:graphicFrame>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21783807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3200" b="0" i="0" u="none" strike="noStrike" kern="1200" cap="none" spc="0" normalizeH="0" baseline="0" noProof="0" dirty="0">
                <a:ln>
                  <a:noFill/>
                </a:ln>
                <a:solidFill>
                  <a:prstClr val="white"/>
                </a:solidFill>
                <a:effectLst/>
                <a:uLnTx/>
                <a:uFillTx/>
                <a:latin typeface="Arial"/>
                <a:ea typeface="+mn-ea"/>
                <a:cs typeface="Arial"/>
                <a:sym typeface="Arial"/>
              </a:rPr>
              <a:t>Contact</a:t>
            </a:r>
            <a:r>
              <a:rPr kumimoji="0" lang="en-US" sz="3200" b="0" i="0" u="none" strike="noStrike" kern="1200" cap="none" spc="0" normalizeH="0" noProof="0" dirty="0">
                <a:ln>
                  <a:noFill/>
                </a:ln>
                <a:solidFill>
                  <a:prstClr val="white"/>
                </a:solidFill>
                <a:effectLst/>
                <a:uLnTx/>
                <a:uFillTx/>
                <a:latin typeface="Arial"/>
                <a:ea typeface="+mn-ea"/>
                <a:cs typeface="Arial"/>
                <a:sym typeface="Arial"/>
              </a:rPr>
              <a:t> Information</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357731"/>
            <a:ext cx="10330196" cy="4154984"/>
          </a:xfrm>
          <a:prstGeom prst="rect">
            <a:avLst/>
          </a:prstGeom>
          <a:noFill/>
        </p:spPr>
        <p:txBody>
          <a:bodyPr wrap="square" rtlCol="0">
            <a:spAutoFit/>
          </a:bodyPr>
          <a:lstStyle/>
          <a:p>
            <a:pPr lvl="0"/>
            <a:r>
              <a:rPr kumimoji="0" lang="en-US" sz="2400" b="0" i="0" u="none" strike="noStrike" kern="0" cap="none" spc="0" normalizeH="0" baseline="0" noProof="0" dirty="0">
                <a:ln>
                  <a:noFill/>
                </a:ln>
                <a:solidFill>
                  <a:srgbClr val="008080"/>
                </a:solidFill>
                <a:effectLst/>
                <a:uLnTx/>
                <a:uFillTx/>
                <a:cs typeface="Arial"/>
                <a:sym typeface="Arial"/>
              </a:rPr>
              <a:t>Mike </a:t>
            </a:r>
            <a:r>
              <a:rPr kumimoji="0" lang="en-US" sz="2400" b="0" i="0" u="none" strike="noStrike" kern="0" cap="none" spc="0" normalizeH="0" baseline="0" noProof="0" dirty="0" err="1">
                <a:ln>
                  <a:noFill/>
                </a:ln>
                <a:solidFill>
                  <a:srgbClr val="008080"/>
                </a:solidFill>
                <a:effectLst/>
                <a:uLnTx/>
                <a:uFillTx/>
                <a:cs typeface="Arial"/>
                <a:sym typeface="Arial"/>
              </a:rPr>
              <a:t>Broschinsky</a:t>
            </a:r>
            <a:r>
              <a:rPr kumimoji="0" lang="en-US" sz="2400" b="0" i="0" u="none" strike="noStrike" kern="0" cap="none" spc="0" normalizeH="0" baseline="0" noProof="0" dirty="0">
                <a:ln>
                  <a:noFill/>
                </a:ln>
                <a:solidFill>
                  <a:srgbClr val="008080"/>
                </a:solidFill>
                <a:effectLst/>
                <a:uLnTx/>
                <a:uFillTx/>
                <a:cs typeface="Arial"/>
                <a:sym typeface="Arial"/>
              </a:rPr>
              <a:t>, Office of Administrative Rules</a:t>
            </a:r>
          </a:p>
          <a:p>
            <a:pPr lvl="0"/>
            <a:r>
              <a:rPr kumimoji="0" lang="en-US" sz="2400" b="0" i="0" u="none" strike="noStrike" kern="0" cap="none" spc="0" normalizeH="0" baseline="0" noProof="0" dirty="0">
                <a:ln>
                  <a:noFill/>
                </a:ln>
                <a:solidFill>
                  <a:srgbClr val="008080"/>
                </a:solidFill>
                <a:effectLst/>
                <a:uLnTx/>
                <a:uFillTx/>
                <a:cs typeface="Arial"/>
                <a:sym typeface="Arial"/>
              </a:rPr>
              <a:t>Phone: (801) 538-3003</a:t>
            </a:r>
            <a:r>
              <a:rPr kumimoji="0" lang="en-US" sz="2400" b="0" i="0" u="none" strike="noStrike" kern="0" cap="none" spc="0" normalizeH="0" noProof="0" dirty="0">
                <a:ln>
                  <a:noFill/>
                </a:ln>
                <a:solidFill>
                  <a:srgbClr val="008080"/>
                </a:solidFill>
                <a:effectLst/>
                <a:uLnTx/>
                <a:uFillTx/>
                <a:cs typeface="Arial"/>
                <a:sym typeface="Arial"/>
              </a:rPr>
              <a:t> |</a:t>
            </a:r>
            <a:r>
              <a:rPr kumimoji="0" lang="en-US" sz="2400" b="0" i="0" u="none" strike="noStrike" kern="0" cap="none" spc="0" normalizeH="0" baseline="0" noProof="0" dirty="0">
                <a:ln>
                  <a:noFill/>
                </a:ln>
                <a:solidFill>
                  <a:srgbClr val="008080"/>
                </a:solidFill>
                <a:effectLst/>
                <a:uLnTx/>
                <a:uFillTx/>
                <a:cs typeface="Arial"/>
                <a:sym typeface="Arial"/>
              </a:rPr>
              <a:t> Email: </a:t>
            </a:r>
            <a:r>
              <a:rPr kumimoji="0" lang="en-US" sz="2400" b="0" i="0" u="none" strike="noStrike" kern="0" cap="none" spc="0" normalizeH="0" baseline="0" noProof="0" dirty="0">
                <a:ln>
                  <a:noFill/>
                </a:ln>
                <a:solidFill>
                  <a:srgbClr val="008080"/>
                </a:solidFill>
                <a:effectLst/>
                <a:uLnTx/>
                <a:uFillTx/>
                <a:cs typeface="Arial"/>
                <a:sym typeface="Arial"/>
                <a:hlinkClick r:id="rId5"/>
              </a:rPr>
              <a:t>mbroschi@utah.gov</a:t>
            </a:r>
            <a:endParaRPr kumimoji="0" lang="en-US" sz="2400" b="0" i="0" u="none" strike="noStrike" kern="0" cap="none" spc="0" normalizeH="0" baseline="0" noProof="0" dirty="0">
              <a:ln>
                <a:noFill/>
              </a:ln>
              <a:solidFill>
                <a:srgbClr val="008080"/>
              </a:solidFill>
              <a:effectLst/>
              <a:uLnTx/>
              <a:uFillTx/>
              <a:cs typeface="Arial"/>
              <a:sym typeface="Arial"/>
            </a:endParaRPr>
          </a:p>
          <a:p>
            <a:pPr lvl="0"/>
            <a:endParaRPr kumimoji="0" lang="en-US" sz="2400" b="0" i="0" u="none" strike="noStrike" kern="0" cap="none" spc="0" normalizeH="0" baseline="0" noProof="0" dirty="0">
              <a:ln>
                <a:noFill/>
              </a:ln>
              <a:solidFill>
                <a:srgbClr val="008080"/>
              </a:solidFill>
              <a:effectLst/>
              <a:uLnTx/>
              <a:uFillTx/>
              <a:cs typeface="Arial"/>
              <a:sym typeface="Arial"/>
            </a:endParaRPr>
          </a:p>
          <a:p>
            <a:pPr lvl="0"/>
            <a:r>
              <a:rPr kumimoji="0" lang="en-US" sz="2400" b="0" i="0" u="none" strike="noStrike" kern="0" cap="none" spc="0" normalizeH="0" baseline="0" noProof="0" dirty="0">
                <a:ln>
                  <a:noFill/>
                </a:ln>
                <a:solidFill>
                  <a:srgbClr val="008080"/>
                </a:solidFill>
                <a:effectLst/>
                <a:uLnTx/>
                <a:uFillTx/>
                <a:cs typeface="Arial"/>
                <a:sym typeface="Arial"/>
              </a:rPr>
              <a:t>Jeffrey Van </a:t>
            </a:r>
            <a:r>
              <a:rPr kumimoji="0" lang="en-US" sz="2400" b="0" i="0" u="none" strike="noStrike" kern="0" cap="none" spc="0" normalizeH="0" baseline="0" noProof="0" dirty="0" err="1">
                <a:ln>
                  <a:noFill/>
                </a:ln>
                <a:solidFill>
                  <a:srgbClr val="008080"/>
                </a:solidFill>
                <a:effectLst/>
                <a:uLnTx/>
                <a:uFillTx/>
                <a:cs typeface="Arial"/>
                <a:sym typeface="Arial"/>
              </a:rPr>
              <a:t>Hulten</a:t>
            </a:r>
            <a:r>
              <a:rPr kumimoji="0" lang="en-US" sz="2400" b="0" i="0" u="none" strike="noStrike" kern="0" cap="none" spc="0" normalizeH="0" baseline="0" noProof="0" dirty="0">
                <a:ln>
                  <a:noFill/>
                </a:ln>
                <a:solidFill>
                  <a:srgbClr val="008080"/>
                </a:solidFill>
                <a:effectLst/>
                <a:uLnTx/>
                <a:uFillTx/>
                <a:cs typeface="Arial"/>
                <a:sym typeface="Arial"/>
              </a:rPr>
              <a:t>, Governor’s Office of Economic Development</a:t>
            </a:r>
          </a:p>
          <a:p>
            <a:pPr lvl="0"/>
            <a:r>
              <a:rPr kumimoji="0" lang="en-US" sz="2400" b="0" i="0" u="none" strike="noStrike" kern="0" cap="none" spc="0" normalizeH="0" baseline="0" noProof="0" dirty="0">
                <a:ln>
                  <a:noFill/>
                </a:ln>
                <a:solidFill>
                  <a:srgbClr val="008080"/>
                </a:solidFill>
                <a:effectLst/>
                <a:uLnTx/>
                <a:uFillTx/>
                <a:cs typeface="Arial"/>
                <a:sym typeface="Arial"/>
              </a:rPr>
              <a:t>Phone: (801) 673-9776</a:t>
            </a:r>
            <a:r>
              <a:rPr kumimoji="0" lang="en-US" sz="2400" b="0" i="0" u="none" strike="noStrike" kern="0" cap="none" spc="0" normalizeH="0" noProof="0" dirty="0">
                <a:ln>
                  <a:noFill/>
                </a:ln>
                <a:solidFill>
                  <a:srgbClr val="008080"/>
                </a:solidFill>
                <a:effectLst/>
                <a:uLnTx/>
                <a:uFillTx/>
                <a:cs typeface="Arial"/>
                <a:sym typeface="Arial"/>
              </a:rPr>
              <a:t> | </a:t>
            </a:r>
            <a:r>
              <a:rPr kumimoji="0" lang="en-US" sz="2400" b="0" i="0" u="none" strike="noStrike" kern="0" cap="none" spc="0" normalizeH="0" baseline="0" noProof="0" dirty="0">
                <a:ln>
                  <a:noFill/>
                </a:ln>
                <a:solidFill>
                  <a:srgbClr val="008080"/>
                </a:solidFill>
                <a:effectLst/>
                <a:uLnTx/>
                <a:uFillTx/>
                <a:cs typeface="Arial"/>
                <a:sym typeface="Arial"/>
              </a:rPr>
              <a:t>Email: </a:t>
            </a:r>
            <a:r>
              <a:rPr kumimoji="0" lang="en-US" sz="2400" b="0" i="0" u="none" strike="noStrike" kern="0" cap="none" spc="0" normalizeH="0" baseline="0" noProof="0" dirty="0">
                <a:ln>
                  <a:noFill/>
                </a:ln>
                <a:solidFill>
                  <a:srgbClr val="008080"/>
                </a:solidFill>
                <a:effectLst/>
                <a:uLnTx/>
                <a:uFillTx/>
                <a:cs typeface="Arial"/>
                <a:sym typeface="Arial"/>
                <a:hlinkClick r:id="rId6"/>
              </a:rPr>
              <a:t>jeffreyvan@utah.gov</a:t>
            </a:r>
            <a:endParaRPr kumimoji="0" lang="en-US" sz="2400" b="0" i="0" u="none" strike="noStrike" kern="0" cap="none" spc="0" normalizeH="0" baseline="0" noProof="0" dirty="0">
              <a:ln>
                <a:noFill/>
              </a:ln>
              <a:solidFill>
                <a:srgbClr val="008080"/>
              </a:solidFill>
              <a:effectLst/>
              <a:uLnTx/>
              <a:uFillTx/>
              <a:cs typeface="Arial"/>
              <a:sym typeface="Arial"/>
            </a:endParaRPr>
          </a:p>
          <a:p>
            <a:pPr lvl="0"/>
            <a:endParaRPr lang="en-US" sz="2400" kern="0" dirty="0">
              <a:solidFill>
                <a:srgbClr val="008080"/>
              </a:solidFill>
              <a:cs typeface="Arial"/>
              <a:sym typeface="Arial"/>
            </a:endParaRPr>
          </a:p>
          <a:p>
            <a:pPr lvl="0"/>
            <a:r>
              <a:rPr kumimoji="0" lang="en-US" sz="2400" b="0" i="0" u="none" strike="noStrike" kern="0" cap="none" spc="0" normalizeH="0" baseline="0" noProof="0" dirty="0">
                <a:ln>
                  <a:noFill/>
                </a:ln>
                <a:solidFill>
                  <a:srgbClr val="008080"/>
                </a:solidFill>
                <a:effectLst/>
                <a:uLnTx/>
                <a:uFillTx/>
                <a:cs typeface="Arial"/>
                <a:sym typeface="Arial"/>
              </a:rPr>
              <a:t>James Bowman, Governor’s Office of Management and Budget</a:t>
            </a:r>
          </a:p>
          <a:p>
            <a:pPr lvl="0"/>
            <a:r>
              <a:rPr lang="en-US" sz="2400" kern="0" dirty="0">
                <a:solidFill>
                  <a:srgbClr val="008080"/>
                </a:solidFill>
                <a:cs typeface="Arial"/>
                <a:sym typeface="Arial"/>
              </a:rPr>
              <a:t>Phone: 801-538-1571 | Email: jbowman@utah.gov</a:t>
            </a:r>
          </a:p>
          <a:p>
            <a:pPr lvl="0"/>
            <a:endParaRPr kumimoji="0" lang="en-US" sz="2400" b="0" i="0" u="none" strike="noStrike" kern="0" cap="none" spc="0" normalizeH="0" baseline="0" noProof="0" dirty="0">
              <a:ln>
                <a:noFill/>
              </a:ln>
              <a:solidFill>
                <a:srgbClr val="008080"/>
              </a:solidFill>
              <a:effectLst/>
              <a:uLnTx/>
              <a:uFillTx/>
              <a:cs typeface="Arial"/>
              <a:sym typeface="Arial"/>
            </a:endParaRPr>
          </a:p>
          <a:p>
            <a:pPr lvl="0"/>
            <a:r>
              <a:rPr lang="en-US" sz="2400" kern="0" dirty="0">
                <a:solidFill>
                  <a:srgbClr val="008080"/>
                </a:solidFill>
                <a:cs typeface="Arial"/>
                <a:sym typeface="Arial"/>
              </a:rPr>
              <a:t>Nate Talley, Governor’s Office of Management and Budget</a:t>
            </a:r>
          </a:p>
          <a:p>
            <a:pPr lvl="0"/>
            <a:r>
              <a:rPr lang="en-US" sz="2400" kern="0" dirty="0">
                <a:solidFill>
                  <a:srgbClr val="008080"/>
                </a:solidFill>
                <a:cs typeface="Arial"/>
                <a:sym typeface="Arial"/>
              </a:rPr>
              <a:t>Phone: (801) 538-1556 | Email: </a:t>
            </a:r>
            <a:r>
              <a:rPr lang="en-US" sz="2400" kern="0" dirty="0">
                <a:solidFill>
                  <a:srgbClr val="008080"/>
                </a:solidFill>
                <a:cs typeface="Arial"/>
                <a:sym typeface="Arial"/>
                <a:hlinkClick r:id="rId7"/>
              </a:rPr>
              <a:t>natetalley@utah.gov</a:t>
            </a:r>
            <a:endParaRPr lang="en-US" sz="2400" kern="0" dirty="0">
              <a:solidFill>
                <a:srgbClr val="008080"/>
              </a:solidFill>
              <a:cs typeface="Arial"/>
              <a:sym typeface="Arial"/>
            </a:endParaRPr>
          </a:p>
        </p:txBody>
      </p:sp>
      <p:sp>
        <p:nvSpPr>
          <p:cNvPr id="2" name="Slide Number Placeholder 1"/>
          <p:cNvSpPr>
            <a:spLocks noGrp="1"/>
          </p:cNvSpPr>
          <p:nvPr>
            <p:ph type="sldNum" sz="quarter" idx="12"/>
          </p:nvPr>
        </p:nvSpPr>
        <p:spPr/>
        <p:txBody>
          <a:bodyPr/>
          <a:lstStyle/>
          <a:p>
            <a:fld id="{53091032-50ED-7545-8810-6184BDE26ACF}" type="slidenum">
              <a:rPr lang="en-US" smtClean="0">
                <a:solidFill>
                  <a:prstClr val="black">
                    <a:tint val="75000"/>
                  </a:prstClr>
                </a:solidFill>
              </a:rPr>
              <a:pPr/>
              <a:t>70</a:t>
            </a:fld>
            <a:endParaRPr lang="en-US" dirty="0">
              <a:solidFill>
                <a:prstClr val="black">
                  <a:tint val="75000"/>
                </a:prstClr>
              </a:solidFill>
            </a:endParaRPr>
          </a:p>
        </p:txBody>
      </p:sp>
    </p:spTree>
    <p:extLst>
      <p:ext uri="{BB962C8B-B14F-4D97-AF65-F5344CB8AC3E}">
        <p14:creationId xmlns:p14="http://schemas.microsoft.com/office/powerpoint/2010/main" val="2505009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970318"/>
          </a:xfrm>
          <a:prstGeom prst="rect">
            <a:avLst/>
          </a:prstGeom>
          <a:noFill/>
        </p:spPr>
        <p:txBody>
          <a:bodyPr wrap="square" rtlCol="0">
            <a:spAutoFit/>
          </a:bodyPr>
          <a:lstStyle/>
          <a:p>
            <a:r>
              <a:rPr lang="en-US" sz="2800" dirty="0">
                <a:solidFill>
                  <a:srgbClr val="008080"/>
                </a:solidFill>
              </a:rPr>
              <a:t>The impacts of proposed bills or rules are commonly described using the terms “revenues,” “expenditures,” “savings,” and “costs.” The more general terms “costs” and “benefits” are used here to provide greater precision in the definitions.</a:t>
            </a:r>
          </a:p>
          <a:p>
            <a:endParaRPr lang="en-US" sz="2800" dirty="0">
              <a:solidFill>
                <a:srgbClr val="008080"/>
              </a:solidFill>
            </a:endParaRPr>
          </a:p>
          <a:p>
            <a:pPr marL="457200" indent="-457200">
              <a:buFont typeface="Arial" panose="020B0604020202020204" pitchFamily="34" charset="0"/>
              <a:buChar char="•"/>
            </a:pPr>
            <a:r>
              <a:rPr lang="en-US" sz="2800" b="1" dirty="0">
                <a:solidFill>
                  <a:srgbClr val="008080"/>
                </a:solidFill>
              </a:rPr>
              <a:t>Definition – Benefit: </a:t>
            </a:r>
            <a:r>
              <a:rPr lang="en-US" sz="2800" dirty="0">
                <a:solidFill>
                  <a:srgbClr val="008080"/>
                </a:solidFill>
              </a:rPr>
              <a:t>An impact that positively affects a party.</a:t>
            </a:r>
          </a:p>
          <a:p>
            <a:pPr marL="457200" indent="-457200">
              <a:buFont typeface="Arial" panose="020B0604020202020204" pitchFamily="34" charset="0"/>
              <a:buChar char="•"/>
            </a:pPr>
            <a:endParaRPr lang="en-US" sz="2800" dirty="0">
              <a:solidFill>
                <a:srgbClr val="008080"/>
              </a:solidFill>
            </a:endParaRPr>
          </a:p>
          <a:p>
            <a:pPr marL="457200" indent="-457200">
              <a:buFont typeface="Arial" panose="020B0604020202020204" pitchFamily="34" charset="0"/>
              <a:buChar char="•"/>
            </a:pPr>
            <a:r>
              <a:rPr lang="en-US" sz="2800" b="1" dirty="0">
                <a:solidFill>
                  <a:srgbClr val="008080"/>
                </a:solidFill>
              </a:rPr>
              <a:t>Definition – Cost: </a:t>
            </a:r>
            <a:r>
              <a:rPr lang="en-US" sz="2800" dirty="0">
                <a:solidFill>
                  <a:srgbClr val="008080"/>
                </a:solidFill>
              </a:rPr>
              <a:t>An impact that negatively affects a party.</a:t>
            </a:r>
          </a:p>
          <a:p>
            <a:endParaRPr lang="en-US" sz="2800" dirty="0">
              <a:solidFill>
                <a:srgbClr val="008080"/>
              </a:solidFill>
            </a:endParaRP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2954716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 y="0"/>
            <a:ext cx="12192000" cy="1020100"/>
          </a:xfrm>
          <a:prstGeom prst="rect">
            <a:avLst/>
          </a:prstGeom>
          <a:solidFill>
            <a:srgbClr val="57898A"/>
          </a:solidFill>
          <a:ln>
            <a:noFill/>
          </a:ln>
          <a:effectLst/>
        </p:spPr>
        <p:style>
          <a:lnRef idx="1">
            <a:schemeClr val="accent1"/>
          </a:lnRef>
          <a:fillRef idx="3">
            <a:schemeClr val="accent1"/>
          </a:fillRef>
          <a:effectRef idx="2">
            <a:schemeClr val="accent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sym typeface="Arial"/>
            </a:endParaRPr>
          </a:p>
        </p:txBody>
      </p:sp>
      <p:sp>
        <p:nvSpPr>
          <p:cNvPr id="5" name="Right Triangle 4"/>
          <p:cNvSpPr/>
          <p:nvPr/>
        </p:nvSpPr>
        <p:spPr>
          <a:xfrm rot="16200000">
            <a:off x="11193367" y="-9914"/>
            <a:ext cx="1020100" cy="1019772"/>
          </a:xfrm>
          <a:prstGeom prst="rtTriangle">
            <a:avLst/>
          </a:prstGeom>
          <a:solidFill>
            <a:srgbClr val="307579"/>
          </a:solidFill>
          <a:ln w="12700" cmpd="sng">
            <a:solidFill>
              <a:srgbClr val="FFFFFF"/>
            </a:solidFill>
          </a:ln>
        </p:spPr>
        <p:style>
          <a:lnRef idx="2">
            <a:schemeClr val="dk1">
              <a:shade val="50000"/>
            </a:schemeClr>
          </a:lnRef>
          <a:fillRef idx="1">
            <a:schemeClr val="dk1"/>
          </a:fillRef>
          <a:effectRef idx="0">
            <a:schemeClr val="dk1"/>
          </a:effectRef>
          <a:fontRef idx="minor">
            <a:schemeClr val="lt1"/>
          </a:fontRef>
        </p:style>
        <p:txBody>
          <a:bodyPr lIns="121914" tIns="60957" rIns="121914" bIns="60957"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97CF8D"/>
              </a:solidFill>
              <a:effectLst/>
              <a:uLnTx/>
              <a:uFillTx/>
              <a:latin typeface="Calibri"/>
              <a:ea typeface="+mn-ea"/>
              <a:cs typeface="+mn-cs"/>
              <a:sym typeface="Arial"/>
            </a:endParaRPr>
          </a:p>
        </p:txBody>
      </p:sp>
      <p:cxnSp>
        <p:nvCxnSpPr>
          <p:cNvPr id="7" name="Straight Connector 6"/>
          <p:cNvCxnSpPr/>
          <p:nvPr/>
        </p:nvCxnSpPr>
        <p:spPr>
          <a:xfrm>
            <a:off x="3244173" y="81724"/>
            <a:ext cx="0" cy="806807"/>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10" name="Picture 9" descr="GOMB_Logo_800.pn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63334" y="204413"/>
            <a:ext cx="1651266" cy="561428"/>
          </a:xfrm>
          <a:prstGeom prst="rect">
            <a:avLst/>
          </a:prstGeom>
        </p:spPr>
      </p:pic>
      <p:pic>
        <p:nvPicPr>
          <p:cNvPr id="26" name="Picture 25" descr="Regulator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002" y="5254582"/>
            <a:ext cx="469132" cy="356540"/>
          </a:xfrm>
          <a:prstGeom prst="rect">
            <a:avLst/>
          </a:prstGeom>
        </p:spPr>
      </p:pic>
      <p:sp>
        <p:nvSpPr>
          <p:cNvPr id="11" name="TextBox 10"/>
          <p:cNvSpPr txBox="1"/>
          <p:nvPr/>
        </p:nvSpPr>
        <p:spPr>
          <a:xfrm>
            <a:off x="5029200" y="6248400"/>
            <a:ext cx="6934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lumMod val="50000"/>
                  </a:prstClr>
                </a:solidFill>
                <a:effectLst/>
                <a:uLnTx/>
                <a:uFillTx/>
                <a:latin typeface="Calibri" panose="020F0502020204030204" pitchFamily="34" charset="0"/>
                <a:cs typeface="Calibri" panose="020F0502020204030204" pitchFamily="34" charset="0"/>
                <a:sym typeface="Arial"/>
              </a:rPr>
              <a:t>A Guide to Conducting a Regulatory Impact Analysis: The GOMB Criteria</a:t>
            </a:r>
          </a:p>
        </p:txBody>
      </p:sp>
      <p:sp>
        <p:nvSpPr>
          <p:cNvPr id="12" name="Subtitle 2"/>
          <p:cNvSpPr txBox="1">
            <a:spLocks/>
          </p:cNvSpPr>
          <p:nvPr/>
        </p:nvSpPr>
        <p:spPr>
          <a:xfrm>
            <a:off x="3405112" y="152400"/>
            <a:ext cx="8786888" cy="685800"/>
          </a:xfrm>
          <a:prstGeom prst="rect">
            <a:avLst/>
          </a:prstGeom>
        </p:spPr>
        <p:txBody>
          <a:bodyPr vert="horz" lIns="121914" tIns="60957" rIns="121914" bIns="60957"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solidFill>
                  <a:prstClr val="white"/>
                </a:solidFill>
                <a:latin typeface="Arial"/>
                <a:cs typeface="Arial"/>
                <a:sym typeface="Arial"/>
              </a:rPr>
              <a:t>The Methodology</a:t>
            </a:r>
            <a:endParaRPr kumimoji="0" lang="en-US" sz="3200" b="0" i="0" u="none" strike="noStrike" kern="1200" cap="none" spc="0" normalizeH="0" baseline="0" noProof="0" dirty="0">
              <a:ln>
                <a:noFill/>
              </a:ln>
              <a:solidFill>
                <a:prstClr val="white"/>
              </a:solidFill>
              <a:effectLst/>
              <a:uLnTx/>
              <a:uFillTx/>
              <a:latin typeface="Arial"/>
              <a:ea typeface="+mn-ea"/>
              <a:cs typeface="Arial"/>
              <a:sym typeface="Arial"/>
            </a:endParaRPr>
          </a:p>
        </p:txBody>
      </p:sp>
      <p:sp>
        <p:nvSpPr>
          <p:cNvPr id="3" name="TextBox 2"/>
          <p:cNvSpPr txBox="1"/>
          <p:nvPr/>
        </p:nvSpPr>
        <p:spPr>
          <a:xfrm>
            <a:off x="863334" y="1162422"/>
            <a:ext cx="103301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8080"/>
                </a:solidFill>
                <a:effectLst/>
                <a:uLnTx/>
                <a:uFillTx/>
                <a:latin typeface="Arial"/>
                <a:cs typeface="Arial"/>
                <a:sym typeface="Arial"/>
              </a:rPr>
              <a:t>Step 1: Identify</a:t>
            </a:r>
            <a:r>
              <a:rPr kumimoji="0" lang="en-US" sz="3200" b="1" i="0" u="none" strike="noStrike" kern="0" cap="none" spc="0" normalizeH="0" noProof="0" dirty="0">
                <a:ln>
                  <a:noFill/>
                </a:ln>
                <a:solidFill>
                  <a:srgbClr val="008080"/>
                </a:solidFill>
                <a:effectLst/>
                <a:uLnTx/>
                <a:uFillTx/>
                <a:latin typeface="Arial"/>
                <a:cs typeface="Arial"/>
                <a:sym typeface="Arial"/>
              </a:rPr>
              <a:t> Affected Parties and Impacts</a:t>
            </a:r>
            <a:endParaRPr kumimoji="0" lang="en-US" sz="3200" b="1" i="0" u="none" strike="noStrike" kern="0" cap="none" spc="0" normalizeH="0" baseline="0" noProof="0" dirty="0">
              <a:ln>
                <a:noFill/>
              </a:ln>
              <a:solidFill>
                <a:srgbClr val="008080"/>
              </a:solidFill>
              <a:effectLst/>
              <a:uLnTx/>
              <a:uFillTx/>
              <a:latin typeface="Arial"/>
              <a:cs typeface="Arial"/>
              <a:sym typeface="Arial"/>
            </a:endParaRPr>
          </a:p>
        </p:txBody>
      </p:sp>
      <p:sp>
        <p:nvSpPr>
          <p:cNvPr id="2" name="TextBox 1"/>
          <p:cNvSpPr txBox="1"/>
          <p:nvPr/>
        </p:nvSpPr>
        <p:spPr>
          <a:xfrm>
            <a:off x="863335" y="1946618"/>
            <a:ext cx="10330196" cy="3785652"/>
          </a:xfrm>
          <a:prstGeom prst="rect">
            <a:avLst/>
          </a:prstGeom>
          <a:noFill/>
        </p:spPr>
        <p:txBody>
          <a:bodyPr wrap="square" rtlCol="0">
            <a:spAutoFit/>
          </a:bodyPr>
          <a:lstStyle/>
          <a:p>
            <a:r>
              <a:rPr lang="en-US" sz="2400" dirty="0">
                <a:solidFill>
                  <a:srgbClr val="008080"/>
                </a:solidFill>
              </a:rPr>
              <a:t>Fiscal and non-fiscal impacts are defined in terms of whether money is involved in the exchanges between parties.</a:t>
            </a:r>
          </a:p>
          <a:p>
            <a:endParaRPr lang="en-US" sz="2400" dirty="0">
              <a:solidFill>
                <a:srgbClr val="008080"/>
              </a:solidFill>
            </a:endParaRPr>
          </a:p>
          <a:p>
            <a:pPr marL="342900" indent="-342900">
              <a:buFont typeface="Arial" panose="020B0604020202020204" pitchFamily="34" charset="0"/>
              <a:buChar char="•"/>
            </a:pPr>
            <a:r>
              <a:rPr lang="en-US" sz="2400" b="1" dirty="0">
                <a:solidFill>
                  <a:srgbClr val="008080"/>
                </a:solidFill>
              </a:rPr>
              <a:t>Definition – Fiscal Impact:</a:t>
            </a:r>
            <a:r>
              <a:rPr lang="en-US" sz="2400" dirty="0">
                <a:solidFill>
                  <a:srgbClr val="008080"/>
                </a:solidFill>
              </a:rPr>
              <a:t> A cost or benefit has a fiscal impact when the imposition of a rule changes the price or quantity of the exchanges between any two affected parties </a:t>
            </a:r>
            <a:r>
              <a:rPr lang="en-US" sz="2400" u="sng" dirty="0">
                <a:solidFill>
                  <a:srgbClr val="008080"/>
                </a:solidFill>
              </a:rPr>
              <a:t>and the transactions involve monetary exchanges</a:t>
            </a:r>
            <a:r>
              <a:rPr lang="en-US" sz="2400" dirty="0">
                <a:solidFill>
                  <a:srgbClr val="008080"/>
                </a:solidFill>
              </a:rPr>
              <a:t>.</a:t>
            </a:r>
          </a:p>
          <a:p>
            <a:endParaRPr lang="en-US" sz="2400" dirty="0">
              <a:solidFill>
                <a:srgbClr val="008080"/>
              </a:solidFill>
            </a:endParaRPr>
          </a:p>
          <a:p>
            <a:pPr marL="342900" indent="-342900">
              <a:buFont typeface="Arial" panose="020B0604020202020204" pitchFamily="34" charset="0"/>
              <a:buChar char="•"/>
            </a:pPr>
            <a:r>
              <a:rPr lang="en-US" sz="2400" b="1" dirty="0">
                <a:solidFill>
                  <a:srgbClr val="008080"/>
                </a:solidFill>
              </a:rPr>
              <a:t>Definition – Non-Fiscal Impact: </a:t>
            </a:r>
            <a:r>
              <a:rPr lang="en-US" sz="2400" dirty="0">
                <a:solidFill>
                  <a:srgbClr val="008080"/>
                </a:solidFill>
              </a:rPr>
              <a:t>A cost or benefit has a non-fiscal impact when the imposition  of a rule changes the quantity of exchanges between any two affected parties, </a:t>
            </a:r>
            <a:r>
              <a:rPr lang="en-US" sz="2400" u="sng" dirty="0">
                <a:solidFill>
                  <a:srgbClr val="008080"/>
                </a:solidFill>
              </a:rPr>
              <a:t>but the transactions </a:t>
            </a:r>
            <a:r>
              <a:rPr lang="en-US" sz="2400" i="1" u="sng" dirty="0">
                <a:solidFill>
                  <a:srgbClr val="008080"/>
                </a:solidFill>
              </a:rPr>
              <a:t>do not </a:t>
            </a:r>
            <a:r>
              <a:rPr lang="en-US" sz="2400" u="sng" dirty="0">
                <a:solidFill>
                  <a:srgbClr val="008080"/>
                </a:solidFill>
              </a:rPr>
              <a:t>involve monetary exchanges</a:t>
            </a:r>
            <a:r>
              <a:rPr lang="en-US" sz="2400" dirty="0">
                <a:solidFill>
                  <a:srgbClr val="008080"/>
                </a:solidFill>
              </a:rPr>
              <a:t>.</a:t>
            </a:r>
          </a:p>
        </p:txBody>
      </p:sp>
      <p:sp>
        <p:nvSpPr>
          <p:cNvPr id="6" name="Slide Number Placeholder 5"/>
          <p:cNvSpPr>
            <a:spLocks noGrp="1"/>
          </p:cNvSpPr>
          <p:nvPr>
            <p:ph type="sldNum" sz="quarter" idx="12"/>
          </p:nvPr>
        </p:nvSpPr>
        <p:spPr/>
        <p:txBody>
          <a:bodyPr/>
          <a:lstStyle/>
          <a:p>
            <a:fld id="{53091032-50ED-7545-8810-6184BDE26ACF}"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851011111"/>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13020</TotalTime>
  <Words>7985</Words>
  <Application>Microsoft Office PowerPoint</Application>
  <PresentationFormat>Widescreen</PresentationFormat>
  <Paragraphs>722</Paragraphs>
  <Slides>70</Slides>
  <Notes>70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70</vt:i4>
      </vt:variant>
    </vt:vector>
  </HeadingPairs>
  <TitlesOfParts>
    <vt:vector size="75" baseType="lpstr">
      <vt:lpstr>Arial</vt:lpstr>
      <vt:lpstr>Calibri</vt:lpstr>
      <vt:lpstr>Wingdings</vt:lpstr>
      <vt:lpstr>3_Office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State of Utah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Krantz</dc:creator>
  <cp:lastModifiedBy>James</cp:lastModifiedBy>
  <cp:revision>217</cp:revision>
  <cp:lastPrinted>2018-05-11T17:48:57Z</cp:lastPrinted>
  <dcterms:created xsi:type="dcterms:W3CDTF">2017-10-04T17:20:48Z</dcterms:created>
  <dcterms:modified xsi:type="dcterms:W3CDTF">2020-06-16T15:51:11Z</dcterms:modified>
</cp:coreProperties>
</file>